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2"/>
  </p:notesMasterIdLst>
  <p:sldIdLst>
    <p:sldId id="340" r:id="rId2"/>
    <p:sldId id="256" r:id="rId3"/>
    <p:sldId id="343" r:id="rId4"/>
    <p:sldId id="355" r:id="rId5"/>
    <p:sldId id="356" r:id="rId6"/>
    <p:sldId id="362" r:id="rId7"/>
    <p:sldId id="365" r:id="rId8"/>
    <p:sldId id="371" r:id="rId9"/>
    <p:sldId id="372" r:id="rId10"/>
    <p:sldId id="373" r:id="rId11"/>
    <p:sldId id="374" r:id="rId12"/>
    <p:sldId id="350" r:id="rId13"/>
    <p:sldId id="348" r:id="rId14"/>
    <p:sldId id="366" r:id="rId15"/>
    <p:sldId id="367" r:id="rId16"/>
    <p:sldId id="368" r:id="rId17"/>
    <p:sldId id="369" r:id="rId18"/>
    <p:sldId id="370" r:id="rId19"/>
    <p:sldId id="349" r:id="rId20"/>
    <p:sldId id="345" r:id="rId21"/>
    <p:sldId id="346" r:id="rId22"/>
    <p:sldId id="353" r:id="rId23"/>
    <p:sldId id="357" r:id="rId24"/>
    <p:sldId id="358" r:id="rId25"/>
    <p:sldId id="360" r:id="rId26"/>
    <p:sldId id="361" r:id="rId27"/>
    <p:sldId id="354" r:id="rId28"/>
    <p:sldId id="363" r:id="rId29"/>
    <p:sldId id="364" r:id="rId30"/>
    <p:sldId id="276" r:id="rId3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33"/>
    </p:embeddedFont>
    <p:embeddedFont>
      <p:font typeface="Anaheim" panose="020B0604020202020204" charset="0"/>
      <p:regular r:id="rId34"/>
    </p:embeddedFont>
    <p:embeddedFont>
      <p:font typeface="Bahnschrift" panose="020B0502040204020203" pitchFamily="34" charset="0"/>
      <p:regular r:id="rId35"/>
      <p:bold r:id="rId36"/>
    </p:embeddedFont>
    <p:embeddedFont>
      <p:font typeface="Bahnschrift Light" panose="020B0502040204020203" pitchFamily="34" charset="0"/>
      <p:regular r:id="rId37"/>
    </p:embeddedFont>
    <p:embeddedFont>
      <p:font typeface="Cambria Math" panose="02040503050406030204" pitchFamily="18" charset="0"/>
      <p:regular r:id="rId38"/>
    </p:embeddedFont>
    <p:embeddedFont>
      <p:font typeface="Josefin Sans" pitchFamily="2" charset="0"/>
      <p:regular r:id="rId39"/>
      <p:bold r:id="rId40"/>
      <p:italic r:id="rId41"/>
      <p:boldItalic r:id="rId42"/>
    </p:embeddedFont>
    <p:embeddedFont>
      <p:font typeface="Josefin Slab" pitchFamily="2" charset="0"/>
      <p:regular r:id="rId43"/>
      <p:bold r:id="rId44"/>
      <p:italic r:id="rId45"/>
      <p:boldItalic r:id="rId46"/>
    </p:embeddedFont>
    <p:embeddedFont>
      <p:font typeface="Josefin Slab SemiBold" pitchFamily="2" charset="0"/>
      <p:bold r:id="rId47"/>
      <p:boldItalic r:id="rId48"/>
    </p:embeddedFont>
    <p:embeddedFont>
      <p:font typeface="Staatliches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  <p15:guide id="5" orient="horz" pos="213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F7C9"/>
    <a:srgbClr val="F7F7F7"/>
    <a:srgbClr val="4BA454"/>
    <a:srgbClr val="C4F5F6"/>
    <a:srgbClr val="191537"/>
    <a:srgbClr val="33333D"/>
    <a:srgbClr val="FFDE59"/>
    <a:srgbClr val="94DD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52053D-7A31-4585-BE8B-FAD276795FB8}">
  <a:tblStyle styleId="{D252053D-7A31-4585-BE8B-FAD276795F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28" y="72"/>
      </p:cViewPr>
      <p:guideLst>
        <p:guide pos="5227"/>
        <p:guide orient="horz" pos="2971"/>
        <p:guide pos="2880"/>
        <p:guide orient="horz" pos="1209"/>
        <p:guide orient="horz" pos="21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53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1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64656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5" r:id="rId3"/>
    <p:sldLayoutId id="214748366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greenclouds@udenar.edu.c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www.facebook.com/greencloudsIpial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judge.org/" TargetMode="External"/><Relationship Id="rId2" Type="http://schemas.openxmlformats.org/officeDocument/2006/relationships/hyperlink" Target="https://codeforce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.katti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017797-C9BC-422B-B81E-C1172D4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83"/>
            <a:ext cx="9144000" cy="3479180"/>
          </a:xfrm>
          <a:prstGeom prst="rect">
            <a:avLst/>
          </a:prstGeom>
        </p:spPr>
      </p:pic>
      <p:sp>
        <p:nvSpPr>
          <p:cNvPr id="3" name="Subtítulo 1">
            <a:extLst>
              <a:ext uri="{FF2B5EF4-FFF2-40B4-BE49-F238E27FC236}">
                <a16:creationId xmlns:a16="http://schemas.microsoft.com/office/drawing/2014/main" id="{45D4592E-FEBE-492C-9699-DE0FA1498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926554" y="3982579"/>
            <a:ext cx="7409100" cy="481200"/>
          </a:xfrm>
        </p:spPr>
        <p:txBody>
          <a:bodyPr/>
          <a:lstStyle/>
          <a:p>
            <a:pPr algn="ctr"/>
            <a:r>
              <a:rPr lang="es-ES" sz="2800" dirty="0">
                <a:solidFill>
                  <a:schemeClr val="accent3">
                    <a:lumMod val="50000"/>
                  </a:schemeClr>
                </a:solidFill>
                <a:latin typeface="Staatliches" panose="020B0604020202020204" charset="0"/>
              </a:rPr>
              <a:t>CURSO DE PROGRAMACIÓN COMPETITIVA</a:t>
            </a:r>
            <a:endParaRPr lang="es-CO" sz="2800" dirty="0">
              <a:solidFill>
                <a:schemeClr val="accent3">
                  <a:lumMod val="50000"/>
                </a:schemeClr>
              </a:solidFill>
              <a:latin typeface="Staatliches" panose="020B0604020202020204" charset="0"/>
            </a:endParaRPr>
          </a:p>
        </p:txBody>
      </p:sp>
      <p:sp>
        <p:nvSpPr>
          <p:cNvPr id="4" name="Subtítulo 1">
            <a:extLst>
              <a:ext uri="{FF2B5EF4-FFF2-40B4-BE49-F238E27FC236}">
                <a16:creationId xmlns:a16="http://schemas.microsoft.com/office/drawing/2014/main" id="{DB346530-C9F3-4AEC-9BF6-61243ED2F40F}"/>
              </a:ext>
            </a:extLst>
          </p:cNvPr>
          <p:cNvSpPr txBox="1">
            <a:spLocks/>
          </p:cNvSpPr>
          <p:nvPr/>
        </p:nvSpPr>
        <p:spPr>
          <a:xfrm flipH="1">
            <a:off x="808346" y="4463779"/>
            <a:ext cx="7409100" cy="37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Anaheim"/>
              <a:buNone/>
              <a:defRPr sz="1200" b="0" i="0" u="none" strike="noStrike" cap="none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 b="0" i="0" u="none" strike="noStrike" cap="none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algn="ctr"/>
            <a:r>
              <a:rPr lang="es-ES" sz="1800" dirty="0">
                <a:solidFill>
                  <a:schemeClr val="accent3">
                    <a:lumMod val="50000"/>
                  </a:schemeClr>
                </a:solidFill>
                <a:latin typeface="Staatliches" panose="020B0604020202020204" charset="0"/>
              </a:rPr>
              <a:t>Docente: Carlos Vergara</a:t>
            </a:r>
            <a:endParaRPr lang="es-CO" sz="1800" dirty="0">
              <a:solidFill>
                <a:schemeClr val="accent3">
                  <a:lumMod val="50000"/>
                </a:schemeClr>
              </a:solidFill>
              <a:latin typeface="Staatliches" panose="020B060402020202020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5402776-114F-46FE-B8E7-F40879C4FA28}"/>
              </a:ext>
            </a:extLst>
          </p:cNvPr>
          <p:cNvSpPr/>
          <p:nvPr/>
        </p:nvSpPr>
        <p:spPr>
          <a:xfrm>
            <a:off x="0" y="3953899"/>
            <a:ext cx="9144000" cy="45719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601C48D-35B4-462A-8A49-55601DEB31E9}"/>
              </a:ext>
            </a:extLst>
          </p:cNvPr>
          <p:cNvSpPr/>
          <p:nvPr/>
        </p:nvSpPr>
        <p:spPr>
          <a:xfrm>
            <a:off x="0" y="276881"/>
            <a:ext cx="9144000" cy="45719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35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141559" y="1689046"/>
            <a:ext cx="4860882" cy="2447417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RE </a:t>
            </a:r>
            <a:r>
              <a:rPr lang="es-ES" dirty="0" err="1">
                <a:latin typeface="Abadi" panose="020B0604020104020204" pitchFamily="34" charset="0"/>
              </a:rPr>
              <a:t>runtime</a:t>
            </a:r>
            <a:r>
              <a:rPr lang="es-ES" dirty="0">
                <a:latin typeface="Abadi" panose="020B0604020104020204" pitchFamily="34" charset="0"/>
              </a:rPr>
              <a:t> error: El programa produjo algún error a tiempo de ejecución. Cuando se utiliza Python la causa más comunes es un NZEC (non-</a:t>
            </a:r>
            <a:r>
              <a:rPr lang="es-ES" dirty="0" err="1">
                <a:latin typeface="Abadi" panose="020B0604020104020204" pitchFamily="34" charset="0"/>
              </a:rPr>
              <a:t>zero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exit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code</a:t>
            </a:r>
            <a:r>
              <a:rPr lang="es-ES" dirty="0">
                <a:latin typeface="Abadi" panose="020B0604020104020204" pitchFamily="34" charset="0"/>
              </a:rPr>
              <a:t>). Esto quiere decir que el programa abortó debido a que se generó una excepción que no fue atrapada. Por ejemplo, se intentó dividir un entero entre cero o acceder a un elemento de una lista usando un índice fuera de rango. Normalmente estos son producidos por errores de lógica en nuestro programa.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Veredictos de un juez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634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94329" y="1581495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141559" y="1689046"/>
            <a:ext cx="4860882" cy="2447417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 PE </a:t>
            </a:r>
            <a:r>
              <a:rPr lang="es-ES" dirty="0" err="1">
                <a:latin typeface="Abadi" panose="020B0604020104020204" pitchFamily="34" charset="0"/>
              </a:rPr>
              <a:t>Presentation</a:t>
            </a:r>
            <a:r>
              <a:rPr lang="es-ES" dirty="0">
                <a:latin typeface="Abadi" panose="020B0604020104020204" pitchFamily="34" charset="0"/>
              </a:rPr>
              <a:t> error : Error de presentación, La solución enviada no ha superado correctamente los casos de prueba, pero debido únicamente a diferencias en los saltos de línea, espacios o tabuladores.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AC </a:t>
            </a:r>
            <a:r>
              <a:rPr lang="es-ES" dirty="0" err="1">
                <a:latin typeface="Abadi" panose="020B0604020104020204" pitchFamily="34" charset="0"/>
              </a:rPr>
              <a:t>Accepted</a:t>
            </a:r>
            <a:r>
              <a:rPr lang="es-ES" dirty="0">
                <a:latin typeface="Abadi" panose="020B0604020104020204" pitchFamily="34" charset="0"/>
              </a:rPr>
              <a:t>: tu algoritmo cumple con los requerimientos dado y fue aprobado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Veredictos de un juez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384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37">
            <a:extLst>
              <a:ext uri="{FF2B5EF4-FFF2-40B4-BE49-F238E27FC236}">
                <a16:creationId xmlns:a16="http://schemas.microsoft.com/office/drawing/2014/main" id="{D49F9A99-1CD7-4C5D-8EA2-40694F97B6EB}"/>
              </a:ext>
            </a:extLst>
          </p:cNvPr>
          <p:cNvSpPr/>
          <p:nvPr/>
        </p:nvSpPr>
        <p:spPr>
          <a:xfrm>
            <a:off x="1751479" y="1211953"/>
            <a:ext cx="6232712" cy="3355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95E6098-CCF8-469C-AB24-06CEE811189D}"/>
              </a:ext>
            </a:extLst>
          </p:cNvPr>
          <p:cNvSpPr/>
          <p:nvPr/>
        </p:nvSpPr>
        <p:spPr>
          <a:xfrm>
            <a:off x="1640541" y="1344706"/>
            <a:ext cx="6232712" cy="3355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4097" y="386042"/>
            <a:ext cx="3194700" cy="481200"/>
          </a:xfrm>
        </p:spPr>
        <p:txBody>
          <a:bodyPr/>
          <a:lstStyle/>
          <a:p>
            <a:r>
              <a:rPr lang="es-ES" dirty="0"/>
              <a:t>Recursión  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192735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011019" y="55107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4" name="Grupo 33">
            <a:extLst>
              <a:ext uri="{FF2B5EF4-FFF2-40B4-BE49-F238E27FC236}">
                <a16:creationId xmlns:a16="http://schemas.microsoft.com/office/drawing/2014/main" id="{75BDFE84-9CCB-4296-93E4-E10D2BD7AC6F}"/>
              </a:ext>
            </a:extLst>
          </p:cNvPr>
          <p:cNvGrpSpPr/>
          <p:nvPr/>
        </p:nvGrpSpPr>
        <p:grpSpPr>
          <a:xfrm>
            <a:off x="2120898" y="1693890"/>
            <a:ext cx="5111753" cy="2612662"/>
            <a:chOff x="2073834" y="1525801"/>
            <a:chExt cx="5111753" cy="2612662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635061B-7407-4F2A-94B9-3A0C8684DDC2}"/>
                </a:ext>
              </a:extLst>
            </p:cNvPr>
            <p:cNvSpPr txBox="1"/>
            <p:nvPr/>
          </p:nvSpPr>
          <p:spPr>
            <a:xfrm>
              <a:off x="3101313" y="1525801"/>
              <a:ext cx="2941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latin typeface="Abadi" panose="020B0604020104020204" pitchFamily="34" charset="0"/>
                </a:rPr>
                <a:t>Funciones Recursivas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2AB1A93-15BC-4B8B-9370-51C239607F96}"/>
                </a:ext>
              </a:extLst>
            </p:cNvPr>
            <p:cNvSpPr txBox="1"/>
            <p:nvPr/>
          </p:nvSpPr>
          <p:spPr>
            <a:xfrm>
              <a:off x="3311508" y="2150707"/>
              <a:ext cx="1428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badi" panose="020B0604020104020204" pitchFamily="34" charset="0"/>
                </a:rPr>
                <a:t>int</a:t>
              </a:r>
              <a:r>
                <a:rPr lang="es-CO" dirty="0">
                  <a:latin typeface="Abadi" panose="020B0604020104020204" pitchFamily="34" charset="0"/>
                </a:rPr>
                <a:t> recursión (x) 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7D586C9B-6FCE-4D0B-B571-EE76A8D61AE7}"/>
                </a:ext>
              </a:extLst>
            </p:cNvPr>
            <p:cNvCxnSpPr/>
            <p:nvPr/>
          </p:nvCxnSpPr>
          <p:spPr>
            <a:xfrm flipH="1">
              <a:off x="5056094" y="2245744"/>
              <a:ext cx="65890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CBD24241-B8B0-46DA-B93E-85881A882EA4}"/>
                </a:ext>
              </a:extLst>
            </p:cNvPr>
            <p:cNvCxnSpPr/>
            <p:nvPr/>
          </p:nvCxnSpPr>
          <p:spPr>
            <a:xfrm>
              <a:off x="5714999" y="2245744"/>
              <a:ext cx="0" cy="134005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902B26C-4622-4ADE-8136-7F769650C25E}"/>
                </a:ext>
              </a:extLst>
            </p:cNvPr>
            <p:cNvSpPr txBox="1"/>
            <p:nvPr/>
          </p:nvSpPr>
          <p:spPr>
            <a:xfrm>
              <a:off x="3385229" y="2413608"/>
              <a:ext cx="16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latin typeface="Abadi" panose="020B0604020104020204" pitchFamily="34" charset="0"/>
                </a:rPr>
                <a:t>{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AA15830-8B45-4B52-BD97-B84E0E33BF88}"/>
                </a:ext>
              </a:extLst>
            </p:cNvPr>
            <p:cNvSpPr txBox="1"/>
            <p:nvPr/>
          </p:nvSpPr>
          <p:spPr>
            <a:xfrm>
              <a:off x="5757009" y="2682158"/>
              <a:ext cx="14285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100" dirty="0">
                  <a:solidFill>
                    <a:srgbClr val="002060"/>
                  </a:solidFill>
                  <a:latin typeface="Abadi" panose="020B0604020104020204" pitchFamily="34" charset="0"/>
                </a:rPr>
                <a:t>La función vuelve a llamarse a si misma </a:t>
              </a:r>
            </a:p>
          </p:txBody>
        </p: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0705CBB-8E2E-4ACB-A79A-144F11A35A61}"/>
                </a:ext>
              </a:extLst>
            </p:cNvPr>
            <p:cNvCxnSpPr>
              <a:cxnSpLocks/>
            </p:cNvCxnSpPr>
            <p:nvPr/>
          </p:nvCxnSpPr>
          <p:spPr>
            <a:xfrm>
              <a:off x="5340723" y="3585795"/>
              <a:ext cx="37427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2A6DF21-B130-48D1-9626-787658F4DAFF}"/>
                </a:ext>
              </a:extLst>
            </p:cNvPr>
            <p:cNvSpPr txBox="1"/>
            <p:nvPr/>
          </p:nvSpPr>
          <p:spPr>
            <a:xfrm>
              <a:off x="3910589" y="3420701"/>
              <a:ext cx="1428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latin typeface="Abadi" panose="020B0604020104020204" pitchFamily="34" charset="0"/>
                </a:rPr>
                <a:t>recursión (x-1 ); 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93316BF-1509-4032-99CF-47AD8B478210}"/>
                </a:ext>
              </a:extLst>
            </p:cNvPr>
            <p:cNvCxnSpPr/>
            <p:nvPr/>
          </p:nvCxnSpPr>
          <p:spPr>
            <a:xfrm flipH="1">
              <a:off x="3300375" y="2915770"/>
              <a:ext cx="65890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C618BCF-B523-4A6A-ABE3-C9A485DAC153}"/>
                </a:ext>
              </a:extLst>
            </p:cNvPr>
            <p:cNvSpPr txBox="1"/>
            <p:nvPr/>
          </p:nvSpPr>
          <p:spPr>
            <a:xfrm>
              <a:off x="2073834" y="2784965"/>
              <a:ext cx="14285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100" dirty="0">
                  <a:solidFill>
                    <a:srgbClr val="002060"/>
                  </a:solidFill>
                  <a:latin typeface="Abadi" panose="020B0604020104020204" pitchFamily="34" charset="0"/>
                </a:rPr>
                <a:t>Caso base 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D0F1AEFB-E0E3-49E9-96FA-A6AB27810EF0}"/>
                </a:ext>
              </a:extLst>
            </p:cNvPr>
            <p:cNvSpPr txBox="1"/>
            <p:nvPr/>
          </p:nvSpPr>
          <p:spPr>
            <a:xfrm flipH="1" flipV="1">
              <a:off x="3378167" y="3830686"/>
              <a:ext cx="202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>
                  <a:latin typeface="Abadi" panose="020B0604020104020204" pitchFamily="34" charset="0"/>
                </a:rPr>
                <a:t>{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538A63A-406A-46FB-A9DF-951146F62225}"/>
                </a:ext>
              </a:extLst>
            </p:cNvPr>
            <p:cNvSpPr txBox="1"/>
            <p:nvPr/>
          </p:nvSpPr>
          <p:spPr>
            <a:xfrm>
              <a:off x="3712139" y="2743714"/>
              <a:ext cx="1428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badi" panose="020B0604020104020204" pitchFamily="34" charset="0"/>
                </a:rPr>
                <a:t>If</a:t>
              </a:r>
              <a:r>
                <a:rPr lang="es-CO" dirty="0">
                  <a:latin typeface="Abadi" panose="020B0604020104020204" pitchFamily="34" charset="0"/>
                </a:rPr>
                <a:t> ( x==0 )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D89BDD7-A5DA-43BF-A1C7-1E5C5553D98B}"/>
                </a:ext>
              </a:extLst>
            </p:cNvPr>
            <p:cNvSpPr txBox="1"/>
            <p:nvPr/>
          </p:nvSpPr>
          <p:spPr>
            <a:xfrm>
              <a:off x="3649926" y="3073967"/>
              <a:ext cx="1428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dirty="0" err="1">
                  <a:latin typeface="Abadi" panose="020B0604020104020204" pitchFamily="34" charset="0"/>
                </a:rPr>
                <a:t>return</a:t>
              </a:r>
              <a:r>
                <a:rPr lang="es-CO" dirty="0">
                  <a:latin typeface="Abadi" panose="020B0604020104020204" pitchFamily="34" charset="0"/>
                </a:rPr>
                <a:t> 0;</a:t>
              </a:r>
            </a:p>
          </p:txBody>
        </p: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523CAF4E-02E6-4F71-BE4B-A52768955E51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4FBB192-BAAA-4E30-AAA1-801305EF415C}"/>
              </a:ext>
            </a:extLst>
          </p:cNvPr>
          <p:cNvSpPr/>
          <p:nvPr/>
        </p:nvSpPr>
        <p:spPr>
          <a:xfrm>
            <a:off x="7984191" y="2464821"/>
            <a:ext cx="1160998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74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1C497AA-6EEC-48D7-ADA6-3BDFF302CED1}"/>
              </a:ext>
            </a:extLst>
          </p:cNvPr>
          <p:cNvSpPr/>
          <p:nvPr/>
        </p:nvSpPr>
        <p:spPr>
          <a:xfrm>
            <a:off x="403845" y="1304942"/>
            <a:ext cx="3388225" cy="3355041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07224" y="1304942"/>
            <a:ext cx="4827492" cy="3353691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notación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es una herramienta que nos permite medir el rendimiento de nuestros algoritmos, si quisiéramos medir la velocidad a la cual se ejecutan nuestros programas no sería útil medir el tiempo por que en un equipo se puede demorar más que en otro o en un futuro salga una máquina más potente  y el tiempo de ejecución cambie pero nuestro algoritmo no se a vuelto más eficiente. 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000000"/>
                </a:solidFill>
                <a:latin typeface="Arial" panose="020B0604020202020204" pitchFamily="34" charset="0"/>
              </a:rPr>
              <a:t>Esta herramienta nos da una idea de como se comporta el algoritmo en el peor de los casos según la entrada</a:t>
            </a:r>
            <a:endParaRPr lang="es-ES" b="0" dirty="0">
              <a:effectLst/>
            </a:endParaRPr>
          </a:p>
          <a:p>
            <a:pPr marL="152400" indent="0">
              <a:buNone/>
            </a:pP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927" y="429858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FD0611-6317-4655-BC1A-554C52AC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93" y="1499249"/>
            <a:ext cx="2810928" cy="2965076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E7F88BB-294E-4289-A57A-D57A32EE03D2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169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1C497AA-6EEC-48D7-ADA6-3BDFF302CED1}"/>
              </a:ext>
            </a:extLst>
          </p:cNvPr>
          <p:cNvSpPr/>
          <p:nvPr/>
        </p:nvSpPr>
        <p:spPr>
          <a:xfrm>
            <a:off x="403845" y="1304942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07224" y="1304942"/>
            <a:ext cx="4827492" cy="3353691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Constante: sin importar la entrada de nuestro algoritmo, siempre ejecuta el mismo numero de instrucciones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Lineal: el numero de instrucciones que ejecuta el algoritmo es proporcional a la entrada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927" y="429858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0ED23B-CE10-46B7-AF9D-11D7E828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4" y="1958631"/>
            <a:ext cx="3019846" cy="2248214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71A6688-0880-4E6D-A08E-9878DF808CC9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8457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1C497AA-6EEC-48D7-ADA6-3BDFF302CED1}"/>
              </a:ext>
            </a:extLst>
          </p:cNvPr>
          <p:cNvSpPr/>
          <p:nvPr/>
        </p:nvSpPr>
        <p:spPr>
          <a:xfrm>
            <a:off x="403845" y="1304942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07224" y="1304942"/>
            <a:ext cx="4827492" cy="3353691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Logarítmica:  mientras la entrada toma valores exponenciales, el numero de instrucciones coje valores lineales ejemplo </a:t>
            </a: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000000"/>
                </a:solidFill>
                <a:latin typeface="Arial" panose="020B0604020202020204" pitchFamily="34" charset="0"/>
              </a:rPr>
              <a:t>Si para una entrada de 10 nos toma 1 instrucción, para una entrada de 100 nos tomara 2 instrucciones y para una entrada de 1000 3 instrucciones </a:t>
            </a:r>
            <a:endParaRPr lang="es-ES" sz="1800" b="0" dirty="0">
              <a:effectLst/>
            </a:endParaRPr>
          </a:p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52400" indent="0">
              <a:buNone/>
            </a:pP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927" y="429858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0ED23B-CE10-46B7-AF9D-11D7E828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4" y="1958631"/>
            <a:ext cx="3019846" cy="2248214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8D61C96-EEE6-4F7D-8509-26E86491C367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307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1C497AA-6EEC-48D7-ADA6-3BDFF302CED1}"/>
              </a:ext>
            </a:extLst>
          </p:cNvPr>
          <p:cNvSpPr/>
          <p:nvPr/>
        </p:nvSpPr>
        <p:spPr>
          <a:xfrm>
            <a:off x="403845" y="1304942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07224" y="1304942"/>
            <a:ext cx="4827492" cy="3353691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Cuadrática: decimos que un algoritmo tiene una complejidad cuadrada cuando el numero de instrucciones que ejecuta es propor</a:t>
            </a:r>
            <a:r>
              <a:rPr lang="es-ES" sz="1800" dirty="0">
                <a:solidFill>
                  <a:srgbClr val="000000"/>
                </a:solidFill>
                <a:latin typeface="Arial" panose="020B0604020202020204" pitchFamily="34" charset="0"/>
              </a:rPr>
              <a:t>cional al cuadrado de su entrada </a:t>
            </a:r>
          </a:p>
          <a:p>
            <a:pPr marL="152400" indent="0">
              <a:buNone/>
            </a:pP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927" y="429858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0ED23B-CE10-46B7-AF9D-11D7E828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34" y="1958631"/>
            <a:ext cx="3019846" cy="2248214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A12A59B-3DAE-4753-B894-B46B81ACB443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977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1C497AA-6EEC-48D7-ADA6-3BDFF302CED1}"/>
              </a:ext>
            </a:extLst>
          </p:cNvPr>
          <p:cNvSpPr/>
          <p:nvPr/>
        </p:nvSpPr>
        <p:spPr>
          <a:xfrm>
            <a:off x="403845" y="1304942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007224" y="1304942"/>
            <a:ext cx="4827492" cy="3353691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Exponencial: el numero de instrucciones 	que ejecuta el algoritmo es proporcional a una potencia de la entrada</a:t>
            </a:r>
            <a:endParaRPr lang="es-E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52400" indent="0">
              <a:buNone/>
            </a:pP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927" y="429858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Programando y reprogramando la sucesión de Fibonacci | Gerson Lázaro">
            <a:extLst>
              <a:ext uri="{FF2B5EF4-FFF2-40B4-BE49-F238E27FC236}">
                <a16:creationId xmlns:a16="http://schemas.microsoft.com/office/drawing/2014/main" id="{A1F40239-793F-49D3-8017-03FBD4F29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42" y="2030506"/>
            <a:ext cx="2990429" cy="203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4F1495B4-B2F2-4317-A448-DDFF205D307B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07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6DD8ABBD-008D-4D80-8860-5B7800492FA5}"/>
              </a:ext>
            </a:extLst>
          </p:cNvPr>
          <p:cNvSpPr/>
          <p:nvPr/>
        </p:nvSpPr>
        <p:spPr>
          <a:xfrm>
            <a:off x="1640540" y="1405218"/>
            <a:ext cx="6232713" cy="307265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A498DF5-76D9-4B9B-879B-F050A66A93FB}"/>
              </a:ext>
            </a:extLst>
          </p:cNvPr>
          <p:cNvSpPr/>
          <p:nvPr/>
        </p:nvSpPr>
        <p:spPr>
          <a:xfrm>
            <a:off x="1189" y="2464821"/>
            <a:ext cx="1623687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E637C7B-A895-42B5-9C36-C8D026BFA538}"/>
              </a:ext>
            </a:extLst>
          </p:cNvPr>
          <p:cNvSpPr/>
          <p:nvPr/>
        </p:nvSpPr>
        <p:spPr>
          <a:xfrm>
            <a:off x="7880219" y="2464821"/>
            <a:ext cx="1264969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AA8863-6F47-4CB9-9806-F2F55B721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120" y="427327"/>
            <a:ext cx="3194700" cy="481200"/>
          </a:xfrm>
        </p:spPr>
        <p:txBody>
          <a:bodyPr/>
          <a:lstStyle/>
          <a:p>
            <a:r>
              <a:rPr lang="es-ES" dirty="0"/>
              <a:t>Big O</a:t>
            </a:r>
            <a:endParaRPr lang="es-CO" dirty="0"/>
          </a:p>
        </p:txBody>
      </p:sp>
      <p:pic>
        <p:nvPicPr>
          <p:cNvPr id="6" name="Picture 4" descr="Símbolos Universitarios – Universidad de Nariño">
            <a:extLst>
              <a:ext uri="{FF2B5EF4-FFF2-40B4-BE49-F238E27FC236}">
                <a16:creationId xmlns:a16="http://schemas.microsoft.com/office/drawing/2014/main" id="{535848F1-32CB-49A1-B48C-E34BCF93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9" y="24756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A3DDD8-7687-42D9-A3E2-196410AD7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129173" y="17585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4750A3-2CDB-4CFC-A094-11356A29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002" y="1791369"/>
            <a:ext cx="5430008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9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553374" y="1273485"/>
            <a:ext cx="6102217" cy="396322"/>
          </a:xfrm>
        </p:spPr>
        <p:txBody>
          <a:bodyPr/>
          <a:lstStyle/>
          <a:p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5410" y="410820"/>
            <a:ext cx="3194700" cy="481200"/>
          </a:xfrm>
        </p:spPr>
        <p:txBody>
          <a:bodyPr/>
          <a:lstStyle/>
          <a:p>
            <a:r>
              <a:rPr lang="es-ES" dirty="0"/>
              <a:t>Anatomía de un ejercicio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71711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876548" y="0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954F50-01E5-4CD7-BCF2-206F9E36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164320"/>
            <a:ext cx="7531100" cy="370279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63E3655-861B-4812-8F29-802033DF23A9}"/>
              </a:ext>
            </a:extLst>
          </p:cNvPr>
          <p:cNvSpPr/>
          <p:nvPr/>
        </p:nvSpPr>
        <p:spPr>
          <a:xfrm>
            <a:off x="3704840" y="1629094"/>
            <a:ext cx="1145355" cy="214427"/>
          </a:xfrm>
          <a:prstGeom prst="rect">
            <a:avLst/>
          </a:prstGeom>
          <a:noFill/>
          <a:ln w="9525">
            <a:solidFill>
              <a:srgbClr val="333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27D350-8996-4623-A54E-DE18EDA43D07}"/>
              </a:ext>
            </a:extLst>
          </p:cNvPr>
          <p:cNvSpPr txBox="1"/>
          <p:nvPr/>
        </p:nvSpPr>
        <p:spPr>
          <a:xfrm>
            <a:off x="1832917" y="1630641"/>
            <a:ext cx="794295" cy="31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Abadi" panose="020B0604020104020204" pitchFamily="34" charset="0"/>
              </a:rPr>
              <a:t>Título del problema  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E98680A-DEA4-4CA3-86C9-C05568DCAE7B}"/>
              </a:ext>
            </a:extLst>
          </p:cNvPr>
          <p:cNvCxnSpPr>
            <a:cxnSpLocks/>
          </p:cNvCxnSpPr>
          <p:nvPr/>
        </p:nvCxnSpPr>
        <p:spPr>
          <a:xfrm>
            <a:off x="2515863" y="1737359"/>
            <a:ext cx="1188977" cy="1"/>
          </a:xfrm>
          <a:prstGeom prst="line">
            <a:avLst/>
          </a:prstGeom>
          <a:ln>
            <a:solidFill>
              <a:srgbClr val="333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rir llave 15">
            <a:extLst>
              <a:ext uri="{FF2B5EF4-FFF2-40B4-BE49-F238E27FC236}">
                <a16:creationId xmlns:a16="http://schemas.microsoft.com/office/drawing/2014/main" id="{B3FF76BE-0E55-4C05-8894-25F213B337BE}"/>
              </a:ext>
            </a:extLst>
          </p:cNvPr>
          <p:cNvSpPr/>
          <p:nvPr/>
        </p:nvSpPr>
        <p:spPr>
          <a:xfrm>
            <a:off x="2749407" y="1942107"/>
            <a:ext cx="176511" cy="1163662"/>
          </a:xfrm>
          <a:prstGeom prst="leftBrace">
            <a:avLst>
              <a:gd name="adj1" fmla="val 8333"/>
              <a:gd name="adj2" fmla="val 50225"/>
            </a:avLst>
          </a:prstGeom>
          <a:ln>
            <a:solidFill>
              <a:srgbClr val="333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EC6B898-8F81-46E3-A7E5-C5A20F7C19ED}"/>
              </a:ext>
            </a:extLst>
          </p:cNvPr>
          <p:cNvSpPr txBox="1"/>
          <p:nvPr/>
        </p:nvSpPr>
        <p:spPr>
          <a:xfrm>
            <a:off x="1663186" y="2426474"/>
            <a:ext cx="1112390" cy="31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Abadi" panose="020B0604020104020204" pitchFamily="34" charset="0"/>
              </a:rPr>
              <a:t>Historieta / enunciado del problema </a:t>
            </a:r>
          </a:p>
        </p:txBody>
      </p:sp>
      <p:sp>
        <p:nvSpPr>
          <p:cNvPr id="18" name="Abrir llave 17">
            <a:extLst>
              <a:ext uri="{FF2B5EF4-FFF2-40B4-BE49-F238E27FC236}">
                <a16:creationId xmlns:a16="http://schemas.microsoft.com/office/drawing/2014/main" id="{4F8DB1CE-1386-4B24-82F9-8D145426101F}"/>
              </a:ext>
            </a:extLst>
          </p:cNvPr>
          <p:cNvSpPr/>
          <p:nvPr/>
        </p:nvSpPr>
        <p:spPr>
          <a:xfrm>
            <a:off x="2729263" y="3248344"/>
            <a:ext cx="176511" cy="631355"/>
          </a:xfrm>
          <a:prstGeom prst="leftBrace">
            <a:avLst>
              <a:gd name="adj1" fmla="val 8333"/>
              <a:gd name="adj2" fmla="val 50225"/>
            </a:avLst>
          </a:prstGeom>
          <a:ln>
            <a:solidFill>
              <a:srgbClr val="333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8B014EC-E0DC-4A86-A244-5DBD269B7F28}"/>
              </a:ext>
            </a:extLst>
          </p:cNvPr>
          <p:cNvSpPr txBox="1"/>
          <p:nvPr/>
        </p:nvSpPr>
        <p:spPr>
          <a:xfrm>
            <a:off x="1761030" y="3382817"/>
            <a:ext cx="938070" cy="311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Abadi" panose="020B0604020104020204" pitchFamily="34" charset="0"/>
              </a:rPr>
              <a:t>Descripción de entrada y salida </a:t>
            </a:r>
          </a:p>
        </p:txBody>
      </p:sp>
      <p:sp>
        <p:nvSpPr>
          <p:cNvPr id="21" name="Abrir llave 20">
            <a:extLst>
              <a:ext uri="{FF2B5EF4-FFF2-40B4-BE49-F238E27FC236}">
                <a16:creationId xmlns:a16="http://schemas.microsoft.com/office/drawing/2014/main" id="{AD801236-A3F2-4B86-9E6B-30C64F8133B3}"/>
              </a:ext>
            </a:extLst>
          </p:cNvPr>
          <p:cNvSpPr/>
          <p:nvPr/>
        </p:nvSpPr>
        <p:spPr>
          <a:xfrm>
            <a:off x="2699100" y="4049065"/>
            <a:ext cx="176511" cy="765438"/>
          </a:xfrm>
          <a:prstGeom prst="leftBrace">
            <a:avLst>
              <a:gd name="adj1" fmla="val 8333"/>
              <a:gd name="adj2" fmla="val 50225"/>
            </a:avLst>
          </a:prstGeom>
          <a:ln>
            <a:solidFill>
              <a:srgbClr val="3333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607A33-FA0E-447D-9023-DFFF871C2EED}"/>
              </a:ext>
            </a:extLst>
          </p:cNvPr>
          <p:cNvSpPr txBox="1"/>
          <p:nvPr/>
        </p:nvSpPr>
        <p:spPr>
          <a:xfrm>
            <a:off x="1734581" y="4251028"/>
            <a:ext cx="86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00" dirty="0">
                <a:latin typeface="Abadi" panose="020B0604020104020204" pitchFamily="34" charset="0"/>
              </a:rPr>
              <a:t>Ejemplos de entrada y salida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C6CEB28-8035-4B2B-91C1-6B8C45BAA05C}"/>
              </a:ext>
            </a:extLst>
          </p:cNvPr>
          <p:cNvSpPr/>
          <p:nvPr/>
        </p:nvSpPr>
        <p:spPr>
          <a:xfrm>
            <a:off x="5560810" y="3464101"/>
            <a:ext cx="2198890" cy="631353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D2FBCF2-C9A7-4802-82A7-C8C750E95FD9}"/>
              </a:ext>
            </a:extLst>
          </p:cNvPr>
          <p:cNvSpPr txBox="1"/>
          <p:nvPr/>
        </p:nvSpPr>
        <p:spPr>
          <a:xfrm>
            <a:off x="5672993" y="3463185"/>
            <a:ext cx="1982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>
                <a:latin typeface="Abadi" panose="020B0604020104020204" pitchFamily="34" charset="0"/>
              </a:rPr>
              <a:t>Nota: Algunos ejercicios pueden tener otra sección de pie de pagina, que incluye pistas para facilitar la comprensión del problema </a:t>
            </a:r>
          </a:p>
        </p:txBody>
      </p:sp>
    </p:spTree>
    <p:extLst>
      <p:ext uri="{BB962C8B-B14F-4D97-AF65-F5344CB8AC3E}">
        <p14:creationId xmlns:p14="http://schemas.microsoft.com/office/powerpoint/2010/main" val="171223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643FF2E-9E22-442A-86E8-F735E8421BF6}"/>
              </a:ext>
            </a:extLst>
          </p:cNvPr>
          <p:cNvSpPr/>
          <p:nvPr/>
        </p:nvSpPr>
        <p:spPr>
          <a:xfrm>
            <a:off x="3193043" y="403410"/>
            <a:ext cx="5801865" cy="4390465"/>
          </a:xfrm>
          <a:prstGeom prst="rect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8" name="Picture 4" descr="Símbolos Universitarios – Universidad de Nariño">
            <a:extLst>
              <a:ext uri="{FF2B5EF4-FFF2-40B4-BE49-F238E27FC236}">
                <a16:creationId xmlns:a16="http://schemas.microsoft.com/office/drawing/2014/main" id="{EDF64FA2-360A-4D3A-AF78-F1E4C7CC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6" y="273612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" name="Imagen 416">
            <a:extLst>
              <a:ext uri="{FF2B5EF4-FFF2-40B4-BE49-F238E27FC236}">
                <a16:creationId xmlns:a16="http://schemas.microsoft.com/office/drawing/2014/main" id="{6C54B729-21DA-4852-927D-4E13F2954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1059579" y="18799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66DD61A-8A5D-4516-88DC-9717341129ED}"/>
              </a:ext>
            </a:extLst>
          </p:cNvPr>
          <p:cNvSpPr/>
          <p:nvPr/>
        </p:nvSpPr>
        <p:spPr>
          <a:xfrm>
            <a:off x="-10483" y="2212040"/>
            <a:ext cx="3356034" cy="897591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319681" y="2330354"/>
            <a:ext cx="3171547" cy="660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01. </a:t>
            </a:r>
            <a:r>
              <a:rPr lang="es-ES" sz="3200" dirty="0">
                <a:solidFill>
                  <a:schemeClr val="tx1"/>
                </a:solidFill>
              </a:rPr>
              <a:t>introducción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98AD97F-606A-4E23-9147-D5CF515A2C82}"/>
              </a:ext>
            </a:extLst>
          </p:cNvPr>
          <p:cNvSpPr/>
          <p:nvPr/>
        </p:nvSpPr>
        <p:spPr>
          <a:xfrm>
            <a:off x="3342135" y="496605"/>
            <a:ext cx="5801865" cy="4390465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0950063-9B41-4AD1-91E8-7A77157C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28" y="650310"/>
            <a:ext cx="5466849" cy="4083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933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C2148E8-29B0-47B9-AB82-4263D9C3E039}"/>
              </a:ext>
            </a:extLst>
          </p:cNvPr>
          <p:cNvSpPr/>
          <p:nvPr/>
        </p:nvSpPr>
        <p:spPr>
          <a:xfrm>
            <a:off x="3193043" y="403410"/>
            <a:ext cx="5801865" cy="4390465"/>
          </a:xfrm>
          <a:prstGeom prst="rect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D51D62D-F866-480C-BB56-3911EC80193D}"/>
              </a:ext>
            </a:extLst>
          </p:cNvPr>
          <p:cNvSpPr/>
          <p:nvPr/>
        </p:nvSpPr>
        <p:spPr>
          <a:xfrm>
            <a:off x="-10483" y="2212040"/>
            <a:ext cx="3356034" cy="1169895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3EB4147-DCE5-4698-A3B6-4D7F472AAE93}"/>
              </a:ext>
            </a:extLst>
          </p:cNvPr>
          <p:cNvSpPr/>
          <p:nvPr/>
        </p:nvSpPr>
        <p:spPr>
          <a:xfrm>
            <a:off x="3342135" y="496605"/>
            <a:ext cx="5801865" cy="4390465"/>
          </a:xfrm>
          <a:prstGeom prst="rect">
            <a:avLst/>
          </a:prstGeom>
          <a:solidFill>
            <a:srgbClr val="94D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149092" y="2720974"/>
            <a:ext cx="2913981" cy="660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02. </a:t>
            </a:r>
            <a:r>
              <a:rPr lang="es-ES" sz="3200" dirty="0">
                <a:solidFill>
                  <a:schemeClr val="tx1"/>
                </a:solidFill>
              </a:rPr>
              <a:t>Estructura de datos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Símbolos Universitarios – Universidad de Nariño">
            <a:extLst>
              <a:ext uri="{FF2B5EF4-FFF2-40B4-BE49-F238E27FC236}">
                <a16:creationId xmlns:a16="http://schemas.microsoft.com/office/drawing/2014/main" id="{EDF64FA2-360A-4D3A-AF78-F1E4C7CC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7" y="21945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7" name="Imagen 416">
            <a:extLst>
              <a:ext uri="{FF2B5EF4-FFF2-40B4-BE49-F238E27FC236}">
                <a16:creationId xmlns:a16="http://schemas.microsoft.com/office/drawing/2014/main" id="{6C54B729-21DA-4852-927D-4E13F2954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1082048" y="147745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04C2CAB-775C-4D47-9732-B8CCEE3CC5EB}"/>
              </a:ext>
            </a:extLst>
          </p:cNvPr>
          <p:cNvSpPr/>
          <p:nvPr/>
        </p:nvSpPr>
        <p:spPr>
          <a:xfrm>
            <a:off x="3494643" y="665629"/>
            <a:ext cx="5555228" cy="41282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EF8207-E833-45A9-ADDF-FDFB55565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10" y="2359847"/>
            <a:ext cx="4064659" cy="22870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553344-B994-4282-AEED-DA3F40CC97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892" r="14542"/>
          <a:stretch/>
        </p:blipFill>
        <p:spPr>
          <a:xfrm>
            <a:off x="3674236" y="886662"/>
            <a:ext cx="1950207" cy="15874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4EA1CE9-C626-437A-953F-11B6CAAF6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975" y="902072"/>
            <a:ext cx="2095949" cy="130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0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0871D08-49C4-4991-A1DB-2916029C3E9B}"/>
              </a:ext>
            </a:extLst>
          </p:cNvPr>
          <p:cNvSpPr/>
          <p:nvPr/>
        </p:nvSpPr>
        <p:spPr>
          <a:xfrm>
            <a:off x="1640540" y="1277471"/>
            <a:ext cx="6232713" cy="35164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271E673-D168-4137-8F6F-3C6D1FF393F3}"/>
              </a:ext>
            </a:extLst>
          </p:cNvPr>
          <p:cNvSpPr/>
          <p:nvPr/>
        </p:nvSpPr>
        <p:spPr>
          <a:xfrm>
            <a:off x="1189" y="2464821"/>
            <a:ext cx="1623687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87A6902-5CAB-482B-A04D-990353BC1E7D}"/>
              </a:ext>
            </a:extLst>
          </p:cNvPr>
          <p:cNvSpPr/>
          <p:nvPr/>
        </p:nvSpPr>
        <p:spPr>
          <a:xfrm>
            <a:off x="7880219" y="2464821"/>
            <a:ext cx="1264969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2727" y="425272"/>
            <a:ext cx="3194700" cy="481200"/>
          </a:xfrm>
        </p:spPr>
        <p:txBody>
          <a:bodyPr/>
          <a:lstStyle/>
          <a:p>
            <a:r>
              <a:rPr lang="es-ES" dirty="0"/>
              <a:t>Introducción 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4" y="292080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1111703" y="220369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251297A1-768B-429F-AD7E-E20285101ABD}"/>
              </a:ext>
            </a:extLst>
          </p:cNvPr>
          <p:cNvGrpSpPr/>
          <p:nvPr/>
        </p:nvGrpSpPr>
        <p:grpSpPr>
          <a:xfrm>
            <a:off x="1862192" y="1531172"/>
            <a:ext cx="5900121" cy="3168575"/>
            <a:chOff x="1139870" y="1719431"/>
            <a:chExt cx="4968163" cy="2668080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7F602D0-C72B-4400-AF6A-52598454E0F3}"/>
                </a:ext>
              </a:extLst>
            </p:cNvPr>
            <p:cNvSpPr txBox="1"/>
            <p:nvPr/>
          </p:nvSpPr>
          <p:spPr>
            <a:xfrm>
              <a:off x="1139870" y="2608730"/>
              <a:ext cx="850655" cy="440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002060"/>
                  </a:solidFill>
                  <a:latin typeface="Abadi" panose="020B0604020104020204" pitchFamily="34" charset="0"/>
                </a:rPr>
                <a:t>Estructura de datos </a:t>
              </a:r>
            </a:p>
          </p:txBody>
        </p:sp>
        <p:sp>
          <p:nvSpPr>
            <p:cNvPr id="6" name="Abrir llave 5">
              <a:extLst>
                <a:ext uri="{FF2B5EF4-FFF2-40B4-BE49-F238E27FC236}">
                  <a16:creationId xmlns:a16="http://schemas.microsoft.com/office/drawing/2014/main" id="{4A6EC54E-31EC-4127-B07E-B9EB60F1355B}"/>
                </a:ext>
              </a:extLst>
            </p:cNvPr>
            <p:cNvSpPr/>
            <p:nvPr/>
          </p:nvSpPr>
          <p:spPr>
            <a:xfrm>
              <a:off x="2054209" y="2158253"/>
              <a:ext cx="295835" cy="1277471"/>
            </a:xfrm>
            <a:prstGeom prst="leftBrace">
              <a:avLst/>
            </a:prstGeom>
            <a:ln w="12700">
              <a:solidFill>
                <a:srgbClr val="333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F269DEE-312A-49CF-8076-751D8D558D71}"/>
                </a:ext>
              </a:extLst>
            </p:cNvPr>
            <p:cNvSpPr txBox="1"/>
            <p:nvPr/>
          </p:nvSpPr>
          <p:spPr>
            <a:xfrm>
              <a:off x="2406758" y="2027208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002060"/>
                  </a:solidFill>
                  <a:latin typeface="Abadi" panose="020B0604020104020204" pitchFamily="34" charset="0"/>
                </a:rPr>
                <a:t>Estáticas 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5401AC1-5632-4BC4-9261-0D3DB27D9CE1}"/>
                </a:ext>
              </a:extLst>
            </p:cNvPr>
            <p:cNvSpPr txBox="1"/>
            <p:nvPr/>
          </p:nvSpPr>
          <p:spPr>
            <a:xfrm>
              <a:off x="2445122" y="3281835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solidFill>
                    <a:srgbClr val="002060"/>
                  </a:solidFill>
                  <a:latin typeface="Abadi" panose="020B0604020104020204" pitchFamily="34" charset="0"/>
                </a:rPr>
                <a:t>Dinámicas</a:t>
              </a:r>
            </a:p>
          </p:txBody>
        </p:sp>
        <p:sp>
          <p:nvSpPr>
            <p:cNvPr id="10" name="Abrir llave 9">
              <a:extLst>
                <a:ext uri="{FF2B5EF4-FFF2-40B4-BE49-F238E27FC236}">
                  <a16:creationId xmlns:a16="http://schemas.microsoft.com/office/drawing/2014/main" id="{A96DB0E1-5235-4E66-8B7B-8FA508AB2FE4}"/>
                </a:ext>
              </a:extLst>
            </p:cNvPr>
            <p:cNvSpPr/>
            <p:nvPr/>
          </p:nvSpPr>
          <p:spPr>
            <a:xfrm>
              <a:off x="3299010" y="1849229"/>
              <a:ext cx="295835" cy="759501"/>
            </a:xfrm>
            <a:prstGeom prst="leftBrace">
              <a:avLst/>
            </a:prstGeom>
            <a:ln w="12700">
              <a:solidFill>
                <a:srgbClr val="333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6D35C4D-880E-4176-9D91-CED68447116E}"/>
                </a:ext>
              </a:extLst>
            </p:cNvPr>
            <p:cNvSpPr txBox="1"/>
            <p:nvPr/>
          </p:nvSpPr>
          <p:spPr>
            <a:xfrm>
              <a:off x="3651559" y="1719431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Arreglos 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9224E5A-D5CD-4AE9-A5EE-AF4B8C29279F}"/>
                </a:ext>
              </a:extLst>
            </p:cNvPr>
            <p:cNvSpPr txBox="1"/>
            <p:nvPr/>
          </p:nvSpPr>
          <p:spPr>
            <a:xfrm>
              <a:off x="3651558" y="2431013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Matrices </a:t>
              </a:r>
            </a:p>
          </p:txBody>
        </p:sp>
        <p:sp>
          <p:nvSpPr>
            <p:cNvPr id="13" name="Abrir llave 12">
              <a:extLst>
                <a:ext uri="{FF2B5EF4-FFF2-40B4-BE49-F238E27FC236}">
                  <a16:creationId xmlns:a16="http://schemas.microsoft.com/office/drawing/2014/main" id="{36623C34-DF88-468F-9EF5-74A0B3A3F750}"/>
                </a:ext>
              </a:extLst>
            </p:cNvPr>
            <p:cNvSpPr/>
            <p:nvPr/>
          </p:nvSpPr>
          <p:spPr>
            <a:xfrm>
              <a:off x="3373404" y="3020110"/>
              <a:ext cx="295835" cy="940049"/>
            </a:xfrm>
            <a:prstGeom prst="leftBrace">
              <a:avLst/>
            </a:prstGeom>
            <a:ln w="12700">
              <a:solidFill>
                <a:srgbClr val="333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31C2E9C-5C4E-4992-8D3A-E8954E3D8FBB}"/>
                </a:ext>
              </a:extLst>
            </p:cNvPr>
            <p:cNvSpPr txBox="1"/>
            <p:nvPr/>
          </p:nvSpPr>
          <p:spPr>
            <a:xfrm>
              <a:off x="3725953" y="2890312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Lineales 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314F753-3997-40E1-82DB-DDE7C5AE7AB2}"/>
                </a:ext>
              </a:extLst>
            </p:cNvPr>
            <p:cNvSpPr txBox="1"/>
            <p:nvPr/>
          </p:nvSpPr>
          <p:spPr>
            <a:xfrm>
              <a:off x="3669239" y="3743269"/>
              <a:ext cx="1135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No lineales </a:t>
              </a:r>
            </a:p>
          </p:txBody>
        </p:sp>
        <p:sp>
          <p:nvSpPr>
            <p:cNvPr id="16" name="Abrir llave 15">
              <a:extLst>
                <a:ext uri="{FF2B5EF4-FFF2-40B4-BE49-F238E27FC236}">
                  <a16:creationId xmlns:a16="http://schemas.microsoft.com/office/drawing/2014/main" id="{FF3BE6AC-EFAC-45B0-887A-E4CC1E5B4791}"/>
                </a:ext>
              </a:extLst>
            </p:cNvPr>
            <p:cNvSpPr/>
            <p:nvPr/>
          </p:nvSpPr>
          <p:spPr>
            <a:xfrm>
              <a:off x="4791443" y="2334986"/>
              <a:ext cx="295835" cy="1109663"/>
            </a:xfrm>
            <a:prstGeom prst="leftBrace">
              <a:avLst/>
            </a:prstGeom>
            <a:ln w="12700">
              <a:solidFill>
                <a:srgbClr val="333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CD14A58-433C-4018-9188-5DF567F6B6C2}"/>
                </a:ext>
              </a:extLst>
            </p:cNvPr>
            <p:cNvSpPr txBox="1"/>
            <p:nvPr/>
          </p:nvSpPr>
          <p:spPr>
            <a:xfrm>
              <a:off x="5105913" y="2571745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Listas  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D944783-4848-483F-8991-7FAFF38A3922}"/>
                </a:ext>
              </a:extLst>
            </p:cNvPr>
            <p:cNvSpPr txBox="1"/>
            <p:nvPr/>
          </p:nvSpPr>
          <p:spPr>
            <a:xfrm>
              <a:off x="5105912" y="2915128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Pilas   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898A4D2-3C75-43B4-B64C-0742581BD32F}"/>
                </a:ext>
              </a:extLst>
            </p:cNvPr>
            <p:cNvSpPr txBox="1"/>
            <p:nvPr/>
          </p:nvSpPr>
          <p:spPr>
            <a:xfrm>
              <a:off x="5093145" y="3258511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Colas</a:t>
              </a:r>
            </a:p>
          </p:txBody>
        </p:sp>
        <p:sp>
          <p:nvSpPr>
            <p:cNvPr id="21" name="Abrir llave 20">
              <a:extLst>
                <a:ext uri="{FF2B5EF4-FFF2-40B4-BE49-F238E27FC236}">
                  <a16:creationId xmlns:a16="http://schemas.microsoft.com/office/drawing/2014/main" id="{7692DEB0-EA64-442D-9FE4-75BE5B88A5BA}"/>
                </a:ext>
              </a:extLst>
            </p:cNvPr>
            <p:cNvSpPr/>
            <p:nvPr/>
          </p:nvSpPr>
          <p:spPr>
            <a:xfrm>
              <a:off x="4787220" y="3589612"/>
              <a:ext cx="295835" cy="652935"/>
            </a:xfrm>
            <a:prstGeom prst="leftBrace">
              <a:avLst/>
            </a:prstGeom>
            <a:ln w="12700">
              <a:solidFill>
                <a:srgbClr val="3333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BF99EDD-D94C-4C14-8E91-B520DDC222A4}"/>
                </a:ext>
              </a:extLst>
            </p:cNvPr>
            <p:cNvSpPr txBox="1"/>
            <p:nvPr/>
          </p:nvSpPr>
          <p:spPr>
            <a:xfrm>
              <a:off x="5105911" y="3488492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Árboles 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31B6EA3-2208-4BAD-8529-6AB789E66082}"/>
                </a:ext>
              </a:extLst>
            </p:cNvPr>
            <p:cNvSpPr txBox="1"/>
            <p:nvPr/>
          </p:nvSpPr>
          <p:spPr>
            <a:xfrm>
              <a:off x="5106228" y="4079734"/>
              <a:ext cx="1001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>
                  <a:latin typeface="Abadi" panose="020B0604020104020204" pitchFamily="34" charset="0"/>
                </a:rPr>
                <a:t>Grafos </a:t>
              </a: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0B6125F-48CA-41ED-8359-73C87F6D40A7}"/>
              </a:ext>
            </a:extLst>
          </p:cNvPr>
          <p:cNvSpPr txBox="1"/>
          <p:nvPr/>
        </p:nvSpPr>
        <p:spPr>
          <a:xfrm>
            <a:off x="6572207" y="2152663"/>
            <a:ext cx="1189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badi" panose="020B0604020104020204" pitchFamily="34" charset="0"/>
              </a:rPr>
              <a:t>Arreglos  </a:t>
            </a:r>
          </a:p>
        </p:txBody>
      </p:sp>
    </p:spTree>
    <p:extLst>
      <p:ext uri="{BB962C8B-B14F-4D97-AF65-F5344CB8AC3E}">
        <p14:creationId xmlns:p14="http://schemas.microsoft.com/office/powerpoint/2010/main" val="3740948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953434" y="1258649"/>
            <a:ext cx="4894729" cy="3401333"/>
          </a:xfrm>
        </p:spPr>
        <p:txBody>
          <a:bodyPr/>
          <a:lstStyle/>
          <a:p>
            <a:pPr marL="152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Las estructuras de datos lineales son aquellas en las que los elementos ocupan lugares sucesivos en la estructura y cada uno de ellos tiene un único sucesor y un único predecesor.</a:t>
            </a:r>
            <a:endParaRPr lang="es-ES" b="0" dirty="0">
              <a:effectLst/>
            </a:endParaRPr>
          </a:p>
          <a:p>
            <a:pPr marL="152400" indent="0">
              <a:buNone/>
            </a:pP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650" y="402191"/>
            <a:ext cx="3194700" cy="481200"/>
          </a:xfrm>
        </p:spPr>
        <p:txBody>
          <a:bodyPr/>
          <a:lstStyle/>
          <a:p>
            <a:r>
              <a:rPr lang="es-ES" dirty="0"/>
              <a:t>Estructuras de datos lineales 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90" y="192093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071372" y="144121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C2D0E56-7D0C-40D0-8E56-B8801C98D13A}"/>
              </a:ext>
            </a:extLst>
          </p:cNvPr>
          <p:cNvSpPr/>
          <p:nvPr/>
        </p:nvSpPr>
        <p:spPr>
          <a:xfrm>
            <a:off x="295837" y="1276419"/>
            <a:ext cx="3388225" cy="3355041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1EAD032-823E-4B37-98F2-3B648BEB2D0F}"/>
              </a:ext>
            </a:extLst>
          </p:cNvPr>
          <p:cNvGrpSpPr/>
          <p:nvPr/>
        </p:nvGrpSpPr>
        <p:grpSpPr>
          <a:xfrm>
            <a:off x="388982" y="1353507"/>
            <a:ext cx="3215516" cy="3218493"/>
            <a:chOff x="388982" y="1353507"/>
            <a:chExt cx="3215516" cy="3218493"/>
          </a:xfrm>
        </p:grpSpPr>
        <p:pic>
          <p:nvPicPr>
            <p:cNvPr id="8" name="Imagen 7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97EF6350-EDF7-46B9-B1E4-1F70C5A80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982" y="1353507"/>
              <a:ext cx="3215516" cy="3218493"/>
            </a:xfrm>
            <a:prstGeom prst="rect">
              <a:avLst/>
            </a:prstGeom>
          </p:spPr>
        </p:pic>
        <p:pic>
          <p:nvPicPr>
            <p:cNvPr id="9" name="Imagen 8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505A61D2-FE3F-4E54-A0B1-2549F4203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589007" y="2757488"/>
              <a:ext cx="206332" cy="207167"/>
            </a:xfrm>
            <a:prstGeom prst="rect">
              <a:avLst/>
            </a:prstGeom>
          </p:spPr>
        </p:pic>
        <p:pic>
          <p:nvPicPr>
            <p:cNvPr id="10" name="Imagen 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6B39B59D-69C5-43AF-98C0-4EABCBD3D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795339" y="2757488"/>
              <a:ext cx="206332" cy="207167"/>
            </a:xfrm>
            <a:prstGeom prst="rect">
              <a:avLst/>
            </a:prstGeom>
          </p:spPr>
        </p:pic>
        <p:pic>
          <p:nvPicPr>
            <p:cNvPr id="11" name="Imagen 10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5A0769ED-8417-4EA1-9A2F-883675D38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997186" y="2757488"/>
              <a:ext cx="206332" cy="207167"/>
            </a:xfrm>
            <a:prstGeom prst="rect">
              <a:avLst/>
            </a:prstGeom>
          </p:spPr>
        </p:pic>
        <p:pic>
          <p:nvPicPr>
            <p:cNvPr id="12" name="Imagen 11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2785957C-5535-45E3-B6F7-A07A6C4D7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592375" y="2571750"/>
              <a:ext cx="206332" cy="185738"/>
            </a:xfrm>
            <a:prstGeom prst="rect">
              <a:avLst/>
            </a:prstGeom>
          </p:spPr>
        </p:pic>
        <p:pic>
          <p:nvPicPr>
            <p:cNvPr id="13" name="Imagen 12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CE56E5E1-9682-42E2-985B-716015E9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402431" y="2768202"/>
              <a:ext cx="186576" cy="185738"/>
            </a:xfrm>
            <a:prstGeom prst="rect">
              <a:avLst/>
            </a:prstGeom>
          </p:spPr>
        </p:pic>
        <p:pic>
          <p:nvPicPr>
            <p:cNvPr id="14" name="Imagen 13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72E50682-7A36-49EE-A1AE-0013715D3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405799" y="2582464"/>
              <a:ext cx="186576" cy="185738"/>
            </a:xfrm>
            <a:prstGeom prst="rect">
              <a:avLst/>
            </a:prstGeom>
          </p:spPr>
        </p:pic>
        <p:pic>
          <p:nvPicPr>
            <p:cNvPr id="15" name="Imagen 14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C422D5D-403E-401C-97FA-207C5EC8A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402431" y="2962753"/>
              <a:ext cx="186576" cy="164310"/>
            </a:xfrm>
            <a:prstGeom prst="rect">
              <a:avLst/>
            </a:prstGeom>
          </p:spPr>
        </p:pic>
        <p:pic>
          <p:nvPicPr>
            <p:cNvPr id="16" name="Imagen 15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EAC02505-C32E-440C-8493-375E24BAE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589006" y="2953940"/>
              <a:ext cx="206331" cy="164310"/>
            </a:xfrm>
            <a:prstGeom prst="rect">
              <a:avLst/>
            </a:prstGeom>
          </p:spPr>
        </p:pic>
        <p:pic>
          <p:nvPicPr>
            <p:cNvPr id="17" name="Imagen 16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B9EBA57C-9FDB-4893-920C-4F06A8FD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789032" y="2962753"/>
              <a:ext cx="186576" cy="164310"/>
            </a:xfrm>
            <a:prstGeom prst="rect">
              <a:avLst/>
            </a:prstGeom>
          </p:spPr>
        </p:pic>
        <p:pic>
          <p:nvPicPr>
            <p:cNvPr id="18" name="Imagen 17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F5AA92D2-3C7D-41A3-B105-A342C62C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798707" y="3393395"/>
              <a:ext cx="186577" cy="164310"/>
            </a:xfrm>
            <a:prstGeom prst="rect">
              <a:avLst/>
            </a:prstGeom>
          </p:spPr>
        </p:pic>
        <p:pic>
          <p:nvPicPr>
            <p:cNvPr id="19" name="Imagen 18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8BD17BBF-590B-4865-81DA-44DF5C705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985283" y="3393395"/>
              <a:ext cx="198479" cy="164310"/>
            </a:xfrm>
            <a:prstGeom prst="rect">
              <a:avLst/>
            </a:prstGeom>
          </p:spPr>
        </p:pic>
        <p:pic>
          <p:nvPicPr>
            <p:cNvPr id="20" name="Imagen 19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2BA05283-CA01-4D0A-B7E0-2B34DBBD7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1183762" y="3393395"/>
              <a:ext cx="198479" cy="164310"/>
            </a:xfrm>
            <a:prstGeom prst="rect">
              <a:avLst/>
            </a:prstGeom>
          </p:spPr>
        </p:pic>
        <p:pic>
          <p:nvPicPr>
            <p:cNvPr id="21" name="Imagen 20" descr="Imagen que contiene Texto&#10;&#10;Descripción generada automáticamente">
              <a:extLst>
                <a:ext uri="{FF2B5EF4-FFF2-40B4-BE49-F238E27FC236}">
                  <a16:creationId xmlns:a16="http://schemas.microsoft.com/office/drawing/2014/main" id="{BCE28053-9E87-4E18-9752-5CDE57F27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" t="26063" r="93593" b="68462"/>
            <a:stretch/>
          </p:blipFill>
          <p:spPr>
            <a:xfrm>
              <a:off x="1382240" y="3393395"/>
              <a:ext cx="198479" cy="16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1869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 grupo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B4337EC9-904F-4771-80A6-C84AF91F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4" y="1429920"/>
            <a:ext cx="6470650" cy="325628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AAA8863-6F47-4CB9-9806-F2F55B721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4097" y="406685"/>
            <a:ext cx="3194700" cy="481200"/>
          </a:xfrm>
        </p:spPr>
        <p:txBody>
          <a:bodyPr/>
          <a:lstStyle/>
          <a:p>
            <a:r>
              <a:rPr lang="es-ES" dirty="0"/>
              <a:t>Cola o fila</a:t>
            </a:r>
            <a:endParaRPr lang="es-CO" dirty="0"/>
          </a:p>
        </p:txBody>
      </p:sp>
      <p:pic>
        <p:nvPicPr>
          <p:cNvPr id="6" name="Picture 4" descr="Símbolos Universitarios – Universidad de Nariño">
            <a:extLst>
              <a:ext uri="{FF2B5EF4-FFF2-40B4-BE49-F238E27FC236}">
                <a16:creationId xmlns:a16="http://schemas.microsoft.com/office/drawing/2014/main" id="{535848F1-32CB-49A1-B48C-E34BCF93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9" y="24756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A3DDD8-7687-42D9-A3E2-196410AD7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1129173" y="17585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ráfico 12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2CBBE7F8-7E40-422C-864A-E5DB249F3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596743">
            <a:off x="925026" y="3353196"/>
            <a:ext cx="716653" cy="716653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10C72505-086B-4069-B291-2EEAE3F155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18" y="1519555"/>
            <a:ext cx="792647" cy="18727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F0A2044-9248-42E9-8F39-6D9BF5C24EE3}"/>
              </a:ext>
            </a:extLst>
          </p:cNvPr>
          <p:cNvSpPr txBox="1"/>
          <p:nvPr/>
        </p:nvSpPr>
        <p:spPr>
          <a:xfrm>
            <a:off x="473263" y="3799730"/>
            <a:ext cx="91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badi" panose="020B0604020104020204" pitchFamily="34" charset="0"/>
              </a:rPr>
              <a:t>Encolar</a:t>
            </a:r>
            <a:r>
              <a:rPr lang="es-CO" dirty="0"/>
              <a:t>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6BD868C-792D-49B7-9B34-5ABEC115C643}"/>
              </a:ext>
            </a:extLst>
          </p:cNvPr>
          <p:cNvSpPr/>
          <p:nvPr/>
        </p:nvSpPr>
        <p:spPr>
          <a:xfrm>
            <a:off x="1855636" y="2412354"/>
            <a:ext cx="995140" cy="215689"/>
          </a:xfrm>
          <a:prstGeom prst="rect">
            <a:avLst/>
          </a:prstGeom>
          <a:solidFill>
            <a:srgbClr val="C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B3EB91C-0B9A-4F8A-B45D-2632CB2B7A45}"/>
              </a:ext>
            </a:extLst>
          </p:cNvPr>
          <p:cNvSpPr txBox="1"/>
          <p:nvPr/>
        </p:nvSpPr>
        <p:spPr>
          <a:xfrm>
            <a:off x="2047750" y="2366311"/>
            <a:ext cx="91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badi" panose="020B0604020104020204" pitchFamily="34" charset="0"/>
              </a:rPr>
              <a:t>Final 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EDE7864-9936-4216-80B3-74BAA461D480}"/>
              </a:ext>
            </a:extLst>
          </p:cNvPr>
          <p:cNvSpPr/>
          <p:nvPr/>
        </p:nvSpPr>
        <p:spPr>
          <a:xfrm>
            <a:off x="5865894" y="2116088"/>
            <a:ext cx="995140" cy="215689"/>
          </a:xfrm>
          <a:prstGeom prst="rect">
            <a:avLst/>
          </a:prstGeom>
          <a:solidFill>
            <a:srgbClr val="C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1B9FB16-7A99-48DC-B52C-960E55E681A6}"/>
              </a:ext>
            </a:extLst>
          </p:cNvPr>
          <p:cNvSpPr txBox="1"/>
          <p:nvPr/>
        </p:nvSpPr>
        <p:spPr>
          <a:xfrm>
            <a:off x="5942457" y="2059884"/>
            <a:ext cx="918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badi" panose="020B0604020104020204" pitchFamily="34" charset="0"/>
              </a:rPr>
              <a:t>Principio</a:t>
            </a:r>
            <a:endParaRPr lang="es-CO" dirty="0"/>
          </a:p>
        </p:txBody>
      </p:sp>
      <p:pic>
        <p:nvPicPr>
          <p:cNvPr id="22" name="Gráfico 21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94976614-2F00-4670-8551-7B471B4783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554866" flipH="1">
            <a:off x="6947119" y="2889314"/>
            <a:ext cx="766140" cy="766140"/>
          </a:xfrm>
          <a:prstGeom prst="rect">
            <a:avLst/>
          </a:prstGeom>
        </p:spPr>
      </p:pic>
      <p:pic>
        <p:nvPicPr>
          <p:cNvPr id="23" name="Imagen 22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25C46780-3214-412C-85C7-D01D244A5C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244" y="3455383"/>
            <a:ext cx="722204" cy="1447751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97D0D0E-064D-4F9F-91FC-6075702ECA2E}"/>
              </a:ext>
            </a:extLst>
          </p:cNvPr>
          <p:cNvSpPr txBox="1"/>
          <p:nvPr/>
        </p:nvSpPr>
        <p:spPr>
          <a:xfrm>
            <a:off x="7730122" y="3084560"/>
            <a:ext cx="103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badi" panose="020B0604020104020204" pitchFamily="34" charset="0"/>
              </a:rPr>
              <a:t>Desencolar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8281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02191"/>
            <a:ext cx="3194700" cy="481200"/>
          </a:xfrm>
        </p:spPr>
        <p:txBody>
          <a:bodyPr/>
          <a:lstStyle/>
          <a:p>
            <a:r>
              <a:rPr lang="es-ES" dirty="0"/>
              <a:t>Pila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3" y="226353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026052" y="17481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3825389D-4BC5-4E4C-B1FD-0622F6BEABD1}"/>
              </a:ext>
            </a:extLst>
          </p:cNvPr>
          <p:cNvGrpSpPr/>
          <p:nvPr/>
        </p:nvGrpSpPr>
        <p:grpSpPr>
          <a:xfrm>
            <a:off x="1485341" y="1347696"/>
            <a:ext cx="5964330" cy="3476440"/>
            <a:chOff x="981076" y="1147329"/>
            <a:chExt cx="6527256" cy="380455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190984C-274E-4F48-9368-9EBF4221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594" y="2234457"/>
              <a:ext cx="2717426" cy="271742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432659C-21B8-4988-8D24-453A7EF41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15105" b="76206"/>
            <a:stretch/>
          </p:blipFill>
          <p:spPr>
            <a:xfrm>
              <a:off x="981076" y="1711698"/>
              <a:ext cx="2306951" cy="646580"/>
            </a:xfrm>
            <a:prstGeom prst="ellipse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59FBF4A-7E0F-4801-B989-156629AAD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15105" b="76206"/>
            <a:stretch/>
          </p:blipFill>
          <p:spPr>
            <a:xfrm>
              <a:off x="5201381" y="1699183"/>
              <a:ext cx="2306951" cy="646580"/>
            </a:xfrm>
            <a:prstGeom prst="ellipse">
              <a:avLst/>
            </a:prstGeom>
          </p:spPr>
        </p:pic>
        <p:pic>
          <p:nvPicPr>
            <p:cNvPr id="13" name="Gráfico 12" descr="Flecha: curva en sentido contrario de las agujas del reloj con relleno sólido">
              <a:extLst>
                <a:ext uri="{FF2B5EF4-FFF2-40B4-BE49-F238E27FC236}">
                  <a16:creationId xmlns:a16="http://schemas.microsoft.com/office/drawing/2014/main" id="{5E1E3279-187D-4F70-9967-B08877493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 flipV="1">
              <a:off x="2969534" y="1418841"/>
              <a:ext cx="914400" cy="939444"/>
            </a:xfrm>
            <a:prstGeom prst="rect">
              <a:avLst/>
            </a:prstGeom>
          </p:spPr>
        </p:pic>
        <p:pic>
          <p:nvPicPr>
            <p:cNvPr id="14" name="Gráfico 13" descr="Flecha: curva en sentido contrario de las agujas del reloj con relleno sólido">
              <a:extLst>
                <a:ext uri="{FF2B5EF4-FFF2-40B4-BE49-F238E27FC236}">
                  <a16:creationId xmlns:a16="http://schemas.microsoft.com/office/drawing/2014/main" id="{BABCDFC1-889B-4EDF-BDAA-EC8B0F4B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645381" flipV="1">
              <a:off x="4475817" y="1570484"/>
              <a:ext cx="887347" cy="939444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D5B86C0-0F1B-40BE-AE24-12FB1387E23F}"/>
                </a:ext>
              </a:extLst>
            </p:cNvPr>
            <p:cNvSpPr txBox="1"/>
            <p:nvPr/>
          </p:nvSpPr>
          <p:spPr>
            <a:xfrm>
              <a:off x="2871507" y="1171420"/>
              <a:ext cx="142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latin typeface="Abadi" panose="020B0604020104020204" pitchFamily="34" charset="0"/>
                </a:rPr>
                <a:t>Apilar 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2E5918-B04F-495E-9552-8C4BCC0C638D}"/>
                </a:ext>
              </a:extLst>
            </p:cNvPr>
            <p:cNvSpPr txBox="1"/>
            <p:nvPr/>
          </p:nvSpPr>
          <p:spPr>
            <a:xfrm>
              <a:off x="4658932" y="1147329"/>
              <a:ext cx="142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000" dirty="0">
                  <a:latin typeface="Abadi" panose="020B0604020104020204" pitchFamily="34" charset="0"/>
                </a:rPr>
                <a:t>Desapilar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58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6DD8ABBD-008D-4D80-8860-5B7800492FA5}"/>
              </a:ext>
            </a:extLst>
          </p:cNvPr>
          <p:cNvSpPr/>
          <p:nvPr/>
        </p:nvSpPr>
        <p:spPr>
          <a:xfrm>
            <a:off x="1640540" y="1405218"/>
            <a:ext cx="6232713" cy="307265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A498DF5-76D9-4B9B-879B-F050A66A93FB}"/>
              </a:ext>
            </a:extLst>
          </p:cNvPr>
          <p:cNvSpPr/>
          <p:nvPr/>
        </p:nvSpPr>
        <p:spPr>
          <a:xfrm>
            <a:off x="1189" y="2464821"/>
            <a:ext cx="1623687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E637C7B-A895-42B5-9C36-C8D026BFA538}"/>
              </a:ext>
            </a:extLst>
          </p:cNvPr>
          <p:cNvSpPr/>
          <p:nvPr/>
        </p:nvSpPr>
        <p:spPr>
          <a:xfrm>
            <a:off x="7880219" y="2464821"/>
            <a:ext cx="1264969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AA8863-6F47-4CB9-9806-F2F55B721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5120" y="427327"/>
            <a:ext cx="3194700" cy="481200"/>
          </a:xfrm>
        </p:spPr>
        <p:txBody>
          <a:bodyPr/>
          <a:lstStyle/>
          <a:p>
            <a:r>
              <a:rPr lang="es-ES" dirty="0"/>
              <a:t>Vectores</a:t>
            </a:r>
            <a:endParaRPr lang="es-CO" dirty="0"/>
          </a:p>
        </p:txBody>
      </p:sp>
      <p:pic>
        <p:nvPicPr>
          <p:cNvPr id="6" name="Picture 4" descr="Símbolos Universitarios – Universidad de Nariño">
            <a:extLst>
              <a:ext uri="{FF2B5EF4-FFF2-40B4-BE49-F238E27FC236}">
                <a16:creationId xmlns:a16="http://schemas.microsoft.com/office/drawing/2014/main" id="{535848F1-32CB-49A1-B48C-E34BCF93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9" y="24756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A3DDD8-7687-42D9-A3E2-196410AD7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129173" y="17585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2C3D01B-76C6-4318-A54E-16919749EB9B}"/>
              </a:ext>
            </a:extLst>
          </p:cNvPr>
          <p:cNvGrpSpPr/>
          <p:nvPr/>
        </p:nvGrpSpPr>
        <p:grpSpPr>
          <a:xfrm>
            <a:off x="2751884" y="1669956"/>
            <a:ext cx="3756353" cy="2543175"/>
            <a:chOff x="2738437" y="1764085"/>
            <a:chExt cx="3756353" cy="2543175"/>
          </a:xfrm>
        </p:grpSpPr>
        <p:pic>
          <p:nvPicPr>
            <p:cNvPr id="5" name="Imagen 4" descr="Imagen que contiene Calendario&#10;&#10;Descripción generada automáticamente">
              <a:extLst>
                <a:ext uri="{FF2B5EF4-FFF2-40B4-BE49-F238E27FC236}">
                  <a16:creationId xmlns:a16="http://schemas.microsoft.com/office/drawing/2014/main" id="{13B0666E-F40B-432F-8B18-72A464E36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8437" y="1764085"/>
              <a:ext cx="3667125" cy="2543175"/>
            </a:xfrm>
            <a:prstGeom prst="rect">
              <a:avLst/>
            </a:prstGeom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35A56519-0F3F-4393-8616-0D85FE6C64C8}"/>
                </a:ext>
              </a:extLst>
            </p:cNvPr>
            <p:cNvSpPr/>
            <p:nvPr/>
          </p:nvSpPr>
          <p:spPr>
            <a:xfrm>
              <a:off x="6246019" y="3798794"/>
              <a:ext cx="248771" cy="3496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28231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4CC715B2-A820-47F0-9D3D-1E6A894C9F6B}"/>
              </a:ext>
            </a:extLst>
          </p:cNvPr>
          <p:cNvSpPr/>
          <p:nvPr/>
        </p:nvSpPr>
        <p:spPr>
          <a:xfrm>
            <a:off x="1640540" y="1405218"/>
            <a:ext cx="6232713" cy="3072653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7ADCCAB-5655-44A4-A3B1-26BCF8CC965F}"/>
              </a:ext>
            </a:extLst>
          </p:cNvPr>
          <p:cNvSpPr/>
          <p:nvPr/>
        </p:nvSpPr>
        <p:spPr>
          <a:xfrm>
            <a:off x="1189" y="2464821"/>
            <a:ext cx="1623687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40A2976-9970-4EF8-B8EA-1860561F64A7}"/>
              </a:ext>
            </a:extLst>
          </p:cNvPr>
          <p:cNvSpPr/>
          <p:nvPr/>
        </p:nvSpPr>
        <p:spPr>
          <a:xfrm>
            <a:off x="7880219" y="2464821"/>
            <a:ext cx="1264969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AA8863-6F47-4CB9-9806-F2F55B721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5633" y="427327"/>
            <a:ext cx="3194700" cy="481200"/>
          </a:xfrm>
        </p:spPr>
        <p:txBody>
          <a:bodyPr/>
          <a:lstStyle/>
          <a:p>
            <a:r>
              <a:rPr lang="es-ES" dirty="0"/>
              <a:t>Listas enlazadas </a:t>
            </a:r>
            <a:endParaRPr lang="es-CO" dirty="0"/>
          </a:p>
        </p:txBody>
      </p:sp>
      <p:pic>
        <p:nvPicPr>
          <p:cNvPr id="6" name="Picture 4" descr="Símbolos Universitarios – Universidad de Nariño">
            <a:extLst>
              <a:ext uri="{FF2B5EF4-FFF2-40B4-BE49-F238E27FC236}">
                <a16:creationId xmlns:a16="http://schemas.microsoft.com/office/drawing/2014/main" id="{535848F1-32CB-49A1-B48C-E34BCF93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9" y="24756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A3DDD8-7687-42D9-A3E2-196410AD7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129173" y="175853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538A6A7E-6FFB-4011-80D8-F7F8DB24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333" y="2114829"/>
            <a:ext cx="59531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919818" y="1258649"/>
            <a:ext cx="4988858" cy="3355041"/>
          </a:xfrm>
        </p:spPr>
        <p:txBody>
          <a:bodyPr/>
          <a:lstStyle/>
          <a:p>
            <a:pPr marL="152400" indent="0">
              <a:buNone/>
            </a:pPr>
            <a:r>
              <a:rPr lang="es-ES" dirty="0">
                <a:latin typeface="Abadi" panose="020B0604020104020204" pitchFamily="34" charset="0"/>
              </a:rPr>
              <a:t>Un numero entero se almacena en la memoria de un computador como una secuencia o cadena de bits. Por lo tanto podemos usar un entero como un arreglo de valores booleanos y resulta mas eficiente que crear un vector de booleanos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650" y="402191"/>
            <a:ext cx="3194700" cy="481200"/>
          </a:xfrm>
        </p:spPr>
        <p:txBody>
          <a:bodyPr/>
          <a:lstStyle/>
          <a:p>
            <a:r>
              <a:rPr lang="es-ES" dirty="0"/>
              <a:t>Mascara de bits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259970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984125" y="201706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CDF11F-935D-413B-93EB-EC9C70694C19}"/>
              </a:ext>
            </a:extLst>
          </p:cNvPr>
          <p:cNvSpPr/>
          <p:nvPr/>
        </p:nvSpPr>
        <p:spPr>
          <a:xfrm>
            <a:off x="295837" y="1276419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97345317-747F-4851-B1C6-6776CCCE7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6" y="2215025"/>
            <a:ext cx="3135406" cy="1442287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37F96FC3-C282-4E90-8F8A-2D9C3E108A37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1505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ítulo 1">
                <a:extLst>
                  <a:ext uri="{FF2B5EF4-FFF2-40B4-BE49-F238E27FC236}">
                    <a16:creationId xmlns:a16="http://schemas.microsoft.com/office/drawing/2014/main" id="{29A75048-B2F8-4A8B-9645-CF6D9A7AE10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 flipH="1">
                <a:off x="3919818" y="1258649"/>
                <a:ext cx="4988858" cy="3355041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es-ES" dirty="0">
                    <a:latin typeface="Abadi" panose="020B0604020104020204" pitchFamily="34" charset="0"/>
                  </a:rPr>
                  <a:t>Para multiplicar un numero por dos vasta con desplazar todos los bits a la izquierda, si tenemos una variable s y queremos desplazar todos sus bits a la izquierda en la mayoría de leguajes basta con usar el operador &lt;&lt; si queremos desplazar un bit a la izquierda usamos s = s&lt;&lt;1 en este caso s quedaría con el doble del valor inicial, si hiciéramos  s = s&lt;&lt; i el resultado seria el mismo que hacer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∗2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s-ES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2" name="Subtítulo 1">
                <a:extLst>
                  <a:ext uri="{FF2B5EF4-FFF2-40B4-BE49-F238E27FC236}">
                    <a16:creationId xmlns:a16="http://schemas.microsoft.com/office/drawing/2014/main" id="{29A75048-B2F8-4A8B-9645-CF6D9A7AE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 flipH="1">
                <a:off x="3919818" y="1258649"/>
                <a:ext cx="4988858" cy="3355041"/>
              </a:xfrm>
              <a:blipFill>
                <a:blip r:embed="rId2"/>
                <a:stretch>
                  <a:fillRect r="-7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650" y="402191"/>
            <a:ext cx="3194700" cy="481200"/>
          </a:xfrm>
        </p:spPr>
        <p:txBody>
          <a:bodyPr/>
          <a:lstStyle/>
          <a:p>
            <a:r>
              <a:rPr lang="es-ES" dirty="0"/>
              <a:t>Mascara de bits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259970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984125" y="201706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CDF11F-935D-413B-93EB-EC9C70694C19}"/>
              </a:ext>
            </a:extLst>
          </p:cNvPr>
          <p:cNvSpPr/>
          <p:nvPr/>
        </p:nvSpPr>
        <p:spPr>
          <a:xfrm>
            <a:off x="295837" y="1276419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A49DC7-5E6F-47D9-B4D4-5E7A5DC31FAE}"/>
              </a:ext>
            </a:extLst>
          </p:cNvPr>
          <p:cNvSpPr txBox="1"/>
          <p:nvPr/>
        </p:nvSpPr>
        <p:spPr>
          <a:xfrm>
            <a:off x="6320347" y="1032816"/>
            <a:ext cx="282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60000"/>
                    <a:lumOff val="40000"/>
                  </a:srgbClr>
                </a:solidFill>
                <a:effectLst/>
                <a:uLnTx/>
                <a:uFillTx/>
                <a:latin typeface="Staatliches" panose="020B0604020202020204" charset="0"/>
                <a:cs typeface="Arial"/>
                <a:sym typeface="Arial"/>
              </a:rPr>
              <a:t>multiplicar un numero por 2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60000"/>
                  <a:lumOff val="40000"/>
                </a:srgbClr>
              </a:solidFill>
              <a:effectLst/>
              <a:uLnTx/>
              <a:uFillTx/>
              <a:latin typeface="Staatliches" panose="020B0604020202020204" charset="0"/>
              <a:cs typeface="Arial"/>
              <a:sym typeface="Arial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BCECACF-F7D8-4417-A35F-08D3C0CB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9" y="1949823"/>
            <a:ext cx="2561664" cy="170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D0AF2C93-5979-49D8-A24E-6C9F1BBE408A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07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ubtítulo 1">
                <a:extLst>
                  <a:ext uri="{FF2B5EF4-FFF2-40B4-BE49-F238E27FC236}">
                    <a16:creationId xmlns:a16="http://schemas.microsoft.com/office/drawing/2014/main" id="{29A75048-B2F8-4A8B-9645-CF6D9A7AE10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 flipH="1">
                <a:off x="3919818" y="1258649"/>
                <a:ext cx="4988858" cy="3355041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es-ES" dirty="0">
                    <a:latin typeface="Abadi" panose="020B0604020104020204" pitchFamily="34" charset="0"/>
                  </a:rPr>
                  <a:t>Para dividir un numero por dos vasta con desplazar todos los bits a la derecha, si tenemos una variable s y queremos desplazar todos sus bits a la derecha en la mayoría de leguajes basta con usar el operador &gt;&gt; si queremos desplazar un bit a la derecha usamos s = s &gt;&gt; 1 en este caso s quedaría con la mitad del valor inicial, si hiciéramos  s = s &gt;&gt; i el resultado seria el mismo que hacer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s-E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dirty="0">
                    <a:latin typeface="Abadi" panose="020B0604020104020204" pitchFamily="34" charset="0"/>
                  </a:rPr>
                  <a:t> tener en cuenta que con esta operación se trunca por defecto hacia abajo</a:t>
                </a:r>
              </a:p>
            </p:txBody>
          </p:sp>
        </mc:Choice>
        <mc:Fallback xmlns="">
          <p:sp>
            <p:nvSpPr>
              <p:cNvPr id="2" name="Subtítulo 1">
                <a:extLst>
                  <a:ext uri="{FF2B5EF4-FFF2-40B4-BE49-F238E27FC236}">
                    <a16:creationId xmlns:a16="http://schemas.microsoft.com/office/drawing/2014/main" id="{29A75048-B2F8-4A8B-9645-CF6D9A7AE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 flipH="1">
                <a:off x="3919818" y="1258649"/>
                <a:ext cx="4988858" cy="33550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650" y="402191"/>
            <a:ext cx="3194700" cy="481200"/>
          </a:xfrm>
        </p:spPr>
        <p:txBody>
          <a:bodyPr/>
          <a:lstStyle/>
          <a:p>
            <a:r>
              <a:rPr lang="es-ES" dirty="0"/>
              <a:t>Mascara de bits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7" y="259970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79" t="4713" r="5319"/>
          <a:stretch/>
        </p:blipFill>
        <p:spPr>
          <a:xfrm>
            <a:off x="984125" y="201706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CDF11F-935D-413B-93EB-EC9C70694C19}"/>
              </a:ext>
            </a:extLst>
          </p:cNvPr>
          <p:cNvSpPr/>
          <p:nvPr/>
        </p:nvSpPr>
        <p:spPr>
          <a:xfrm>
            <a:off x="295837" y="1276419"/>
            <a:ext cx="3388225" cy="3355041"/>
          </a:xfrm>
          <a:prstGeom prst="rect">
            <a:avLst/>
          </a:prstGeom>
          <a:solidFill>
            <a:srgbClr val="FFFFFF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A49DC7-5E6F-47D9-B4D4-5E7A5DC31FAE}"/>
              </a:ext>
            </a:extLst>
          </p:cNvPr>
          <p:cNvSpPr txBox="1"/>
          <p:nvPr/>
        </p:nvSpPr>
        <p:spPr>
          <a:xfrm>
            <a:off x="6320347" y="1032816"/>
            <a:ext cx="282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60000"/>
                    <a:lumOff val="40000"/>
                  </a:srgbClr>
                </a:solidFill>
                <a:effectLst/>
                <a:uLnTx/>
                <a:uFillTx/>
                <a:latin typeface="Staatliches" panose="020B0604020202020204" charset="0"/>
                <a:cs typeface="Arial"/>
                <a:sym typeface="Arial"/>
              </a:rPr>
              <a:t>Dividir  un numero por 2</a:t>
            </a:r>
            <a:endParaRPr kumimoji="0" lang="es-CO" sz="14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60000"/>
                  <a:lumOff val="40000"/>
                </a:srgbClr>
              </a:solidFill>
              <a:effectLst/>
              <a:uLnTx/>
              <a:uFillTx/>
              <a:latin typeface="Staatliches" panose="020B0604020202020204" charset="0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A90AA2-3F17-4C4D-9F53-4FAAFD97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35" y="1950875"/>
            <a:ext cx="2802134" cy="186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95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048A020-CFD1-4300-A9E8-2A87D26E0E54}"/>
              </a:ext>
            </a:extLst>
          </p:cNvPr>
          <p:cNvSpPr/>
          <p:nvPr/>
        </p:nvSpPr>
        <p:spPr>
          <a:xfrm>
            <a:off x="1640541" y="1459006"/>
            <a:ext cx="6232712" cy="2790265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29A75048-B2F8-4A8B-9645-CF6D9A7AE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89311" y="1698846"/>
            <a:ext cx="5728447" cy="2176113"/>
          </a:xfrm>
        </p:spPr>
        <p:txBody>
          <a:bodyPr/>
          <a:lstStyle/>
          <a:p>
            <a:pPr marL="152400" indent="0">
              <a:buNone/>
            </a:pPr>
            <a:r>
              <a:rPr lang="es-ES" sz="2000" dirty="0">
                <a:latin typeface="Abadi" panose="020B0604020104020204" pitchFamily="34" charset="0"/>
              </a:rPr>
              <a:t>La programación competitiva esta ligada a concursos de programación, es un deporte mental donde los participantes tratan de resolver el mayor numero de ejercicios con ciertas especificaciones y gana el equipo o la persona que resuelva la mayor cantidad de ejercicios en menos tiempo.</a:t>
            </a:r>
            <a:endParaRPr lang="es-CO" sz="2000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8E9C0A-1B7C-480F-B568-0D2DDEF32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385587"/>
            <a:ext cx="3194700" cy="481200"/>
          </a:xfrm>
        </p:spPr>
        <p:txBody>
          <a:bodyPr/>
          <a:lstStyle/>
          <a:p>
            <a:r>
              <a:rPr lang="es-ES" dirty="0"/>
              <a:t>definición</a:t>
            </a:r>
            <a:endParaRPr lang="es-CO" dirty="0"/>
          </a:p>
        </p:txBody>
      </p:sp>
      <p:pic>
        <p:nvPicPr>
          <p:cNvPr id="4" name="Picture 4" descr="Símbolos Universitarios – Universidad de Nariño">
            <a:extLst>
              <a:ext uri="{FF2B5EF4-FFF2-40B4-BE49-F238E27FC236}">
                <a16:creationId xmlns:a16="http://schemas.microsoft.com/office/drawing/2014/main" id="{0B2EA667-CB57-4DF8-BB35-E9AFDF36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6" y="205826"/>
            <a:ext cx="660961" cy="66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46FA37-FA47-4459-8828-383FB697E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9" t="4713" r="5319"/>
          <a:stretch/>
        </p:blipFill>
        <p:spPr>
          <a:xfrm>
            <a:off x="1105148" y="134115"/>
            <a:ext cx="918577" cy="8043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3FBE07E-EE58-4DF6-AF9D-CCD1D3070607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76FEB2-E72C-4CBC-A046-4BF70A9A7E7C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05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46"/>
          <p:cNvSpPr txBox="1">
            <a:spLocks noGrp="1"/>
          </p:cNvSpPr>
          <p:nvPr>
            <p:ph type="ctrTitle"/>
          </p:nvPr>
        </p:nvSpPr>
        <p:spPr>
          <a:xfrm>
            <a:off x="876441" y="-677381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gracias</a:t>
            </a:r>
            <a:endParaRPr dirty="0"/>
          </a:p>
        </p:txBody>
      </p:sp>
      <p:grpSp>
        <p:nvGrpSpPr>
          <p:cNvPr id="2566" name="Google Shape;2566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567" name="Google Shape;2567;p46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46"/>
          <p:cNvSpPr txBox="1"/>
          <p:nvPr/>
        </p:nvSpPr>
        <p:spPr>
          <a:xfrm>
            <a:off x="650467" y="1458661"/>
            <a:ext cx="2922072" cy="38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Bahnschrift" panose="020B0502040204020203" pitchFamily="34" charset="0"/>
                <a:ea typeface="Anaheim"/>
                <a:cs typeface="Anaheim"/>
                <a:sym typeface="Anaheim"/>
              </a:rPr>
              <a:t>CONTACTOS</a:t>
            </a:r>
          </a:p>
          <a:p>
            <a:pPr algn="ctr"/>
            <a:r>
              <a:rPr lang="pt-BR" b="1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Docente Coordinador: </a:t>
            </a:r>
          </a:p>
          <a:p>
            <a:pPr algn="ctr"/>
            <a:r>
              <a:rPr lang="pt-BR" b="0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Ing. Marcela Guerrero</a:t>
            </a:r>
            <a:endParaRPr lang="pt-BR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algn="ctr"/>
            <a:r>
              <a:rPr lang="pt-BR" b="1" i="0" u="none" strike="noStrike" dirty="0" err="1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Email</a:t>
            </a:r>
            <a:r>
              <a:rPr lang="pt-BR" b="1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: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  <a:hlinkClick r:id="rId3"/>
              </a:rPr>
              <a:t>greenclouds@udenar.edu.co</a:t>
            </a:r>
            <a:endParaRPr lang="pt-BR" b="0" i="0" u="none" strike="noStrike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algn="ctr"/>
            <a:r>
              <a:rPr lang="pt-BR" b="1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Facebook:</a:t>
            </a:r>
          </a:p>
          <a:p>
            <a:pPr algn="ctr"/>
            <a:r>
              <a:rPr lang="pt-BR" dirty="0">
                <a:solidFill>
                  <a:srgbClr val="000000"/>
                </a:solidFill>
                <a:effectLst/>
                <a:latin typeface="Bahnschrift Light" panose="020B0502040204020203" pitchFamily="34" charset="0"/>
                <a:hlinkClick r:id="rId4"/>
              </a:rPr>
              <a:t>https://www.facebook.com/greencloudsIpiales</a:t>
            </a:r>
            <a:r>
              <a:rPr lang="pt-BR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 </a:t>
            </a:r>
          </a:p>
          <a:p>
            <a:pPr algn="ctr"/>
            <a:r>
              <a:rPr lang="pt-BR" b="1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Celular: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Bahnschrift Light" panose="020B0502040204020203" pitchFamily="34" charset="0"/>
              </a:rPr>
              <a:t>310 527 37 27</a:t>
            </a:r>
            <a:endParaRPr lang="pt-BR" dirty="0">
              <a:solidFill>
                <a:srgbClr val="000000"/>
              </a:solidFill>
              <a:effectLst/>
              <a:latin typeface="Bahnschrift Light" panose="020B0502040204020203" pitchFamily="34" charset="0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lang="en" sz="1000"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900" dirty="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B50B43-AA7B-437B-9BF5-8A4F4CD03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264"/>
          <a:stretch/>
        </p:blipFill>
        <p:spPr>
          <a:xfrm>
            <a:off x="4706698" y="477652"/>
            <a:ext cx="3890020" cy="363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1F86990-F44C-420C-B6C4-E022F7A571A2}"/>
              </a:ext>
            </a:extLst>
          </p:cNvPr>
          <p:cNvSpPr/>
          <p:nvPr/>
        </p:nvSpPr>
        <p:spPr>
          <a:xfrm>
            <a:off x="1640541" y="1459006"/>
            <a:ext cx="6232712" cy="2790265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05DEC6-8313-4261-AB1D-9729317D44A5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834576-6DEE-4B5B-AA32-1BD2E2248500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40540" y="1411888"/>
            <a:ext cx="6037731" cy="28845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ACM-ICPC (grupos de a 3 personas)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IOI(International </a:t>
            </a:r>
            <a:r>
              <a:rPr lang="es-ES" sz="20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Olympiad</a:t>
            </a:r>
            <a:r>
              <a:rPr lang="es-E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in </a:t>
            </a:r>
            <a:r>
              <a:rPr lang="es-ES" sz="2000" b="0" i="0" dirty="0" err="1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Informatics</a:t>
            </a:r>
            <a:r>
              <a:rPr lang="es-ES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 que es la competición más importante de este deporte para estudiantes de colegio)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Facebook Hacker Cup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dirty="0" err="1">
                <a:solidFill>
                  <a:srgbClr val="292929"/>
                </a:solidFill>
                <a:latin typeface="Abadi" panose="020B0604020104020204" pitchFamily="34" charset="0"/>
              </a:rPr>
              <a:t>Codejam</a:t>
            </a:r>
            <a:r>
              <a:rPr lang="es-CO" sz="20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endParaRPr lang="es-CO" sz="2000" b="0" i="0" dirty="0">
              <a:solidFill>
                <a:srgbClr val="292929"/>
              </a:solidFill>
              <a:effectLst/>
              <a:latin typeface="Abadi" panose="020B0604020104020204" pitchFamily="34" charset="0"/>
            </a:endParaRPr>
          </a:p>
          <a:p>
            <a:pPr marL="152400" indent="0">
              <a:buNone/>
            </a:pPr>
            <a:endParaRPr lang="es-CO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9625" y="423682"/>
            <a:ext cx="3667515" cy="481200"/>
          </a:xfrm>
        </p:spPr>
        <p:txBody>
          <a:bodyPr/>
          <a:lstStyle/>
          <a:p>
            <a:r>
              <a:rPr lang="es-ES" dirty="0"/>
              <a:t>Concursos de programación competitiva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305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748347" y="1411888"/>
            <a:ext cx="4860882" cy="28845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2"/>
              </a:rPr>
              <a:t>https://codeforces.com/</a:t>
            </a:r>
            <a:endParaRPr lang="es-CO" sz="20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  <a:hlinkClick r:id="rId3"/>
              </a:rPr>
              <a:t>https://onlinejudge.org/</a:t>
            </a:r>
            <a:endParaRPr lang="es-CO" sz="2000" dirty="0">
              <a:solidFill>
                <a:srgbClr val="292929"/>
              </a:solidFill>
              <a:latin typeface="Abadi" panose="020B0604020104020204" pitchFamily="34" charset="0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rgbClr val="292929"/>
                </a:solidFill>
                <a:latin typeface="Abadi" panose="020B0604020104020204" pitchFamily="34" charset="0"/>
                <a:hlinkClick r:id="rId4"/>
              </a:rPr>
              <a:t>https://open.kattis.com/</a:t>
            </a:r>
            <a:r>
              <a:rPr lang="es-CO" sz="2000" dirty="0">
                <a:solidFill>
                  <a:srgbClr val="292929"/>
                </a:solidFill>
                <a:latin typeface="Abadi" panose="020B0604020104020204" pitchFamily="34" charset="0"/>
              </a:rPr>
              <a:t> </a:t>
            </a: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Recursos útiles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1A7180-5488-4F08-8DA6-114A506D70AB}"/>
              </a:ext>
            </a:extLst>
          </p:cNvPr>
          <p:cNvSpPr txBox="1"/>
          <p:nvPr/>
        </p:nvSpPr>
        <p:spPr>
          <a:xfrm>
            <a:off x="6320347" y="1032816"/>
            <a:ext cx="282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4">
                    <a:lumMod val="60000"/>
                    <a:lumOff val="40000"/>
                  </a:schemeClr>
                </a:solidFill>
                <a:latin typeface="Staatliches" panose="020B0604020202020204" charset="0"/>
              </a:rPr>
              <a:t>Jueces de programación competitiva  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BB8AAC1-40FC-4E77-A2B3-4134B5BFFFE1}"/>
              </a:ext>
            </a:extLst>
          </p:cNvPr>
          <p:cNvSpPr/>
          <p:nvPr/>
        </p:nvSpPr>
        <p:spPr>
          <a:xfrm>
            <a:off x="8361903" y="4746812"/>
            <a:ext cx="492985" cy="21191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541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748347" y="1411888"/>
            <a:ext cx="4860882" cy="28845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https://visualgo.net/es</a:t>
            </a: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Recursos útiles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1A7180-5488-4F08-8DA6-114A506D70AB}"/>
              </a:ext>
            </a:extLst>
          </p:cNvPr>
          <p:cNvSpPr txBox="1"/>
          <p:nvPr/>
        </p:nvSpPr>
        <p:spPr>
          <a:xfrm>
            <a:off x="6320347" y="1032816"/>
            <a:ext cx="282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60000"/>
                    <a:lumOff val="40000"/>
                  </a:srgbClr>
                </a:solidFill>
                <a:effectLst/>
                <a:uLnTx/>
                <a:uFillTx/>
                <a:latin typeface="Staatliches" panose="020B0604020202020204" charset="0"/>
                <a:cs typeface="Arial"/>
                <a:sym typeface="Arial"/>
              </a:rPr>
              <a:t>Visualizar estructuras de datos y algoritmos </a:t>
            </a:r>
          </a:p>
        </p:txBody>
      </p:sp>
    </p:spTree>
    <p:extLst>
      <p:ext uri="{BB962C8B-B14F-4D97-AF65-F5344CB8AC3E}">
        <p14:creationId xmlns:p14="http://schemas.microsoft.com/office/powerpoint/2010/main" val="408615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748347" y="1411888"/>
            <a:ext cx="4860882" cy="2884500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CO" sz="2000" b="0" i="0" dirty="0">
                <a:solidFill>
                  <a:srgbClr val="292929"/>
                </a:solidFill>
                <a:effectLst/>
                <a:latin typeface="Abadi" panose="020B0604020104020204" pitchFamily="34" charset="0"/>
              </a:rPr>
              <a:t>https://www.typingclub.com/mecanografia</a:t>
            </a:r>
            <a:endParaRPr lang="es-CO" dirty="0">
              <a:latin typeface="Abadi" panose="020B06040201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Recursos útiles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F1A7180-5488-4F08-8DA6-114A506D70AB}"/>
              </a:ext>
            </a:extLst>
          </p:cNvPr>
          <p:cNvSpPr txBox="1"/>
          <p:nvPr/>
        </p:nvSpPr>
        <p:spPr>
          <a:xfrm>
            <a:off x="6320347" y="1032816"/>
            <a:ext cx="282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CO" sz="1400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60000"/>
                    <a:lumOff val="40000"/>
                  </a:srgbClr>
                </a:solidFill>
                <a:effectLst/>
                <a:uLnTx/>
                <a:uFillTx/>
                <a:latin typeface="Staatliches" panose="020B0604020202020204" charset="0"/>
                <a:cs typeface="Arial"/>
                <a:sym typeface="Arial"/>
              </a:rPr>
              <a:t>Curso de mecanografía</a:t>
            </a:r>
          </a:p>
        </p:txBody>
      </p:sp>
    </p:spTree>
    <p:extLst>
      <p:ext uri="{BB962C8B-B14F-4D97-AF65-F5344CB8AC3E}">
        <p14:creationId xmlns:p14="http://schemas.microsoft.com/office/powerpoint/2010/main" val="201808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141559" y="1689046"/>
            <a:ext cx="4860882" cy="2447417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CE </a:t>
            </a:r>
            <a:r>
              <a:rPr lang="es-ES" dirty="0" err="1">
                <a:latin typeface="Abadi" panose="020B0604020104020204" pitchFamily="34" charset="0"/>
              </a:rPr>
              <a:t>compilation</a:t>
            </a:r>
            <a:r>
              <a:rPr lang="es-ES" dirty="0">
                <a:latin typeface="Abadi" panose="020B0604020104020204" pitchFamily="34" charset="0"/>
              </a:rPr>
              <a:t> error: El programa contiene uno o más errores sintácticos.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WA </a:t>
            </a:r>
            <a:r>
              <a:rPr lang="es-ES" dirty="0" err="1">
                <a:latin typeface="Abadi" panose="020B0604020104020204" pitchFamily="34" charset="0"/>
              </a:rPr>
              <a:t>wrong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answer</a:t>
            </a:r>
            <a:r>
              <a:rPr lang="es-ES" dirty="0">
                <a:latin typeface="Abadi" panose="020B0604020104020204" pitchFamily="34" charset="0"/>
              </a:rPr>
              <a:t>: El programa se ejecutó con éxito, pero los resultados son incorrectos. Probablemente se está interpretando el problema de manera incorrecta o incompleta, o simplemente el programa tiene un error de lógica.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Veredictos de un juez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116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7127E57-64EB-4BCD-81A6-7650C7AAB988}"/>
              </a:ext>
            </a:extLst>
          </p:cNvPr>
          <p:cNvSpPr/>
          <p:nvPr/>
        </p:nvSpPr>
        <p:spPr>
          <a:xfrm>
            <a:off x="1640541" y="1586753"/>
            <a:ext cx="6232712" cy="2662518"/>
          </a:xfrm>
          <a:prstGeom prst="rect">
            <a:avLst/>
          </a:prstGeom>
          <a:solidFill>
            <a:schemeClr val="tx1"/>
          </a:solidFill>
          <a:ln>
            <a:solidFill>
              <a:srgbClr val="BAF7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33B715D-4290-434D-BDA8-70F56C0A882C}"/>
              </a:ext>
            </a:extLst>
          </p:cNvPr>
          <p:cNvSpPr/>
          <p:nvPr/>
        </p:nvSpPr>
        <p:spPr>
          <a:xfrm>
            <a:off x="1189" y="2464821"/>
            <a:ext cx="1639351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09A26D-BF0A-48A6-9C76-0D3C2E1680D1}"/>
              </a:ext>
            </a:extLst>
          </p:cNvPr>
          <p:cNvSpPr/>
          <p:nvPr/>
        </p:nvSpPr>
        <p:spPr>
          <a:xfrm>
            <a:off x="7873253" y="2464821"/>
            <a:ext cx="1271936" cy="895868"/>
          </a:xfrm>
          <a:prstGeom prst="rect">
            <a:avLst/>
          </a:prstGeom>
          <a:solidFill>
            <a:srgbClr val="BAF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CO" sz="1400" b="0" i="0" u="none" strike="noStrike" kern="0" cap="none" spc="0" normalizeH="0" baseline="0" noProof="0">
              <a:ln>
                <a:noFill/>
              </a:ln>
              <a:solidFill>
                <a:srgbClr val="BAF7C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A8D49B63-E8B0-4C45-9036-EED44D422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141559" y="1689046"/>
            <a:ext cx="4860882" cy="2447417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badi" panose="020B0604020104020204" pitchFamily="34" charset="0"/>
              </a:rPr>
              <a:t>TLE time </a:t>
            </a:r>
            <a:r>
              <a:rPr lang="es-ES" dirty="0" err="1">
                <a:latin typeface="Abadi" panose="020B0604020104020204" pitchFamily="34" charset="0"/>
              </a:rPr>
              <a:t>limit</a:t>
            </a:r>
            <a:r>
              <a:rPr lang="es-ES" dirty="0">
                <a:latin typeface="Abadi" panose="020B0604020104020204" pitchFamily="34" charset="0"/>
              </a:rPr>
              <a:t> </a:t>
            </a:r>
            <a:r>
              <a:rPr lang="es-ES" dirty="0" err="1">
                <a:latin typeface="Abadi" panose="020B0604020104020204" pitchFamily="34" charset="0"/>
              </a:rPr>
              <a:t>exceeded</a:t>
            </a:r>
            <a:r>
              <a:rPr lang="es-ES" dirty="0">
                <a:latin typeface="Abadi" panose="020B0604020104020204" pitchFamily="34" charset="0"/>
              </a:rPr>
              <a:t>: El programa se tarda en ejecutar más tiempo que lo que tiene permitido. Esto puede ser causado debido a que el algoritmo está mal diseñado y resulta muy lento, o que el programa contiene un ciclo infinito, o incluso se puede deber a que el programa se detiene por estar esperando datos de entrada inexistentes. También, como ya mencioné anteriormente, puede deberse a que el intérprete de Python resulta muy lento para resolver el problema en cuestión. Si ese es el caso, puede ser que el mismo algoritmo implementado en un lenguaje como C sí corra dentro del tiempo límite.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65D1EF-6155-42DF-8E51-335AEA033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203" y="413029"/>
            <a:ext cx="3194700" cy="481200"/>
          </a:xfrm>
        </p:spPr>
        <p:txBody>
          <a:bodyPr/>
          <a:lstStyle/>
          <a:p>
            <a:r>
              <a:rPr lang="es-ES" dirty="0"/>
              <a:t>Veredictos de un juez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7953632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BAF7C9"/>
      </a:lt1>
      <a:dk2>
        <a:srgbClr val="95EBAA"/>
      </a:dk2>
      <a:lt2>
        <a:srgbClr val="75DB8E"/>
      </a:lt2>
      <a:accent1>
        <a:srgbClr val="4BAF63"/>
      </a:accent1>
      <a:accent2>
        <a:srgbClr val="1A8334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1785</TotalTime>
  <Words>1117</Words>
  <Application>Microsoft Office PowerPoint</Application>
  <PresentationFormat>Presentación en pantalla (16:9)</PresentationFormat>
  <Paragraphs>105</Paragraphs>
  <Slides>30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Josefin Sans</vt:lpstr>
      <vt:lpstr>Arial</vt:lpstr>
      <vt:lpstr>Josefin Slab SemiBold</vt:lpstr>
      <vt:lpstr>Anaheim</vt:lpstr>
      <vt:lpstr>Bahnschrift</vt:lpstr>
      <vt:lpstr>Cambria Math</vt:lpstr>
      <vt:lpstr>Staatliches</vt:lpstr>
      <vt:lpstr>Abadi</vt:lpstr>
      <vt:lpstr>Josefin Slab</vt:lpstr>
      <vt:lpstr>Bahnschrift Light</vt:lpstr>
      <vt:lpstr>Economy Thesis by Slidesgo</vt:lpstr>
      <vt:lpstr>Presentación de PowerPoint</vt:lpstr>
      <vt:lpstr>01. introducción</vt:lpstr>
      <vt:lpstr>definición</vt:lpstr>
      <vt:lpstr>Concursos de programación competitiva </vt:lpstr>
      <vt:lpstr>Recursos útiles</vt:lpstr>
      <vt:lpstr>Recursos útiles</vt:lpstr>
      <vt:lpstr>Recursos útiles</vt:lpstr>
      <vt:lpstr>Veredictos de un juez </vt:lpstr>
      <vt:lpstr>Veredictos de un juez </vt:lpstr>
      <vt:lpstr>Veredictos de un juez </vt:lpstr>
      <vt:lpstr>Veredictos de un juez </vt:lpstr>
      <vt:lpstr>Recursión  </vt:lpstr>
      <vt:lpstr>Big O</vt:lpstr>
      <vt:lpstr>Big O</vt:lpstr>
      <vt:lpstr>Big O</vt:lpstr>
      <vt:lpstr>Big O</vt:lpstr>
      <vt:lpstr>Big O</vt:lpstr>
      <vt:lpstr>Big O</vt:lpstr>
      <vt:lpstr>Anatomía de un ejercicio</vt:lpstr>
      <vt:lpstr>02. Estructura de datos</vt:lpstr>
      <vt:lpstr>Introducción </vt:lpstr>
      <vt:lpstr>Estructuras de datos lineales </vt:lpstr>
      <vt:lpstr>Cola o fila</vt:lpstr>
      <vt:lpstr>Pila</vt:lpstr>
      <vt:lpstr>Vectores</vt:lpstr>
      <vt:lpstr>Listas enlazadas </vt:lpstr>
      <vt:lpstr>Mascara de bits</vt:lpstr>
      <vt:lpstr>Mascara de bits</vt:lpstr>
      <vt:lpstr>Mascara de bits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Encuentro de bienvenida</dc:title>
  <dc:creator>Marcela Guerrero</dc:creator>
  <cp:lastModifiedBy>Carlos Alberto Vergara Ortiz</cp:lastModifiedBy>
  <cp:revision>53</cp:revision>
  <dcterms:modified xsi:type="dcterms:W3CDTF">2021-11-19T15:48:44Z</dcterms:modified>
</cp:coreProperties>
</file>